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54"/>
  </p:notesMasterIdLst>
  <p:sldIdLst>
    <p:sldId id="256" r:id="rId2"/>
    <p:sldId id="257" r:id="rId3"/>
    <p:sldId id="259" r:id="rId4"/>
    <p:sldId id="267" r:id="rId5"/>
    <p:sldId id="268" r:id="rId6"/>
    <p:sldId id="269" r:id="rId7"/>
    <p:sldId id="270" r:id="rId8"/>
    <p:sldId id="260" r:id="rId9"/>
    <p:sldId id="272" r:id="rId10"/>
    <p:sldId id="271" r:id="rId11"/>
    <p:sldId id="273" r:id="rId12"/>
    <p:sldId id="274" r:id="rId13"/>
    <p:sldId id="275" r:id="rId14"/>
    <p:sldId id="276" r:id="rId15"/>
    <p:sldId id="277" r:id="rId16"/>
    <p:sldId id="261" r:id="rId17"/>
    <p:sldId id="278" r:id="rId18"/>
    <p:sldId id="279" r:id="rId19"/>
    <p:sldId id="280" r:id="rId20"/>
    <p:sldId id="281" r:id="rId21"/>
    <p:sldId id="282" r:id="rId22"/>
    <p:sldId id="283" r:id="rId23"/>
    <p:sldId id="285" r:id="rId24"/>
    <p:sldId id="286" r:id="rId25"/>
    <p:sldId id="287" r:id="rId26"/>
    <p:sldId id="284" r:id="rId27"/>
    <p:sldId id="288" r:id="rId28"/>
    <p:sldId id="262" r:id="rId29"/>
    <p:sldId id="289" r:id="rId30"/>
    <p:sldId id="263" r:id="rId31"/>
    <p:sldId id="290" r:id="rId32"/>
    <p:sldId id="291" r:id="rId33"/>
    <p:sldId id="292" r:id="rId34"/>
    <p:sldId id="293" r:id="rId35"/>
    <p:sldId id="295" r:id="rId36"/>
    <p:sldId id="296" r:id="rId37"/>
    <p:sldId id="294" r:id="rId38"/>
    <p:sldId id="264" r:id="rId39"/>
    <p:sldId id="297" r:id="rId40"/>
    <p:sldId id="302" r:id="rId41"/>
    <p:sldId id="303" r:id="rId42"/>
    <p:sldId id="304" r:id="rId43"/>
    <p:sldId id="305" r:id="rId44"/>
    <p:sldId id="306" r:id="rId45"/>
    <p:sldId id="307" r:id="rId46"/>
    <p:sldId id="308" r:id="rId47"/>
    <p:sldId id="311" r:id="rId48"/>
    <p:sldId id="314" r:id="rId49"/>
    <p:sldId id="315" r:id="rId50"/>
    <p:sldId id="318" r:id="rId51"/>
    <p:sldId id="319" r:id="rId52"/>
    <p:sldId id="320" r:id="rId53"/>
    <p:sldId id="321" r:id="rId54"/>
    <p:sldId id="322" r:id="rId55"/>
    <p:sldId id="323" r:id="rId56"/>
    <p:sldId id="324" r:id="rId57"/>
    <p:sldId id="325" r:id="rId58"/>
    <p:sldId id="326" r:id="rId59"/>
    <p:sldId id="333" r:id="rId60"/>
    <p:sldId id="335" r:id="rId61"/>
    <p:sldId id="337" r:id="rId62"/>
    <p:sldId id="338" r:id="rId63"/>
    <p:sldId id="339" r:id="rId64"/>
    <p:sldId id="341" r:id="rId65"/>
    <p:sldId id="343" r:id="rId66"/>
    <p:sldId id="344" r:id="rId67"/>
    <p:sldId id="345" r:id="rId68"/>
    <p:sldId id="346" r:id="rId69"/>
    <p:sldId id="347" r:id="rId70"/>
    <p:sldId id="348" r:id="rId71"/>
    <p:sldId id="349" r:id="rId72"/>
    <p:sldId id="350" r:id="rId73"/>
    <p:sldId id="351" r:id="rId74"/>
    <p:sldId id="352" r:id="rId75"/>
    <p:sldId id="353" r:id="rId76"/>
    <p:sldId id="354" r:id="rId77"/>
    <p:sldId id="355" r:id="rId78"/>
    <p:sldId id="356" r:id="rId79"/>
    <p:sldId id="357" r:id="rId80"/>
    <p:sldId id="358" r:id="rId81"/>
    <p:sldId id="359" r:id="rId82"/>
    <p:sldId id="360" r:id="rId83"/>
    <p:sldId id="361" r:id="rId84"/>
    <p:sldId id="362" r:id="rId85"/>
    <p:sldId id="363" r:id="rId86"/>
    <p:sldId id="364" r:id="rId87"/>
    <p:sldId id="365" r:id="rId88"/>
    <p:sldId id="366" r:id="rId89"/>
    <p:sldId id="367" r:id="rId90"/>
    <p:sldId id="368" r:id="rId91"/>
    <p:sldId id="369" r:id="rId92"/>
    <p:sldId id="370" r:id="rId93"/>
    <p:sldId id="371" r:id="rId94"/>
    <p:sldId id="395" r:id="rId95"/>
    <p:sldId id="396" r:id="rId96"/>
    <p:sldId id="397" r:id="rId97"/>
    <p:sldId id="398" r:id="rId98"/>
    <p:sldId id="399" r:id="rId99"/>
    <p:sldId id="400" r:id="rId100"/>
    <p:sldId id="401" r:id="rId101"/>
    <p:sldId id="402" r:id="rId102"/>
    <p:sldId id="403" r:id="rId103"/>
    <p:sldId id="404" r:id="rId104"/>
    <p:sldId id="265" r:id="rId105"/>
    <p:sldId id="405" r:id="rId106"/>
    <p:sldId id="406" r:id="rId107"/>
    <p:sldId id="407" r:id="rId108"/>
    <p:sldId id="408" r:id="rId109"/>
    <p:sldId id="409" r:id="rId110"/>
    <p:sldId id="410" r:id="rId111"/>
    <p:sldId id="411" r:id="rId112"/>
    <p:sldId id="412" r:id="rId113"/>
    <p:sldId id="413" r:id="rId114"/>
    <p:sldId id="414" r:id="rId115"/>
    <p:sldId id="415" r:id="rId116"/>
    <p:sldId id="416" r:id="rId117"/>
    <p:sldId id="417" r:id="rId118"/>
    <p:sldId id="418" r:id="rId119"/>
    <p:sldId id="419" r:id="rId120"/>
    <p:sldId id="420" r:id="rId121"/>
    <p:sldId id="421" r:id="rId122"/>
    <p:sldId id="422" r:id="rId123"/>
    <p:sldId id="423" r:id="rId124"/>
    <p:sldId id="424" r:id="rId125"/>
    <p:sldId id="425" r:id="rId126"/>
    <p:sldId id="426" r:id="rId127"/>
    <p:sldId id="427" r:id="rId128"/>
    <p:sldId id="266" r:id="rId129"/>
    <p:sldId id="430" r:id="rId130"/>
    <p:sldId id="431" r:id="rId131"/>
    <p:sldId id="438" r:id="rId132"/>
    <p:sldId id="439" r:id="rId133"/>
    <p:sldId id="443" r:id="rId134"/>
    <p:sldId id="449" r:id="rId135"/>
    <p:sldId id="450" r:id="rId136"/>
    <p:sldId id="451" r:id="rId137"/>
    <p:sldId id="452" r:id="rId138"/>
    <p:sldId id="453" r:id="rId139"/>
    <p:sldId id="454" r:id="rId140"/>
    <p:sldId id="455" r:id="rId141"/>
    <p:sldId id="463" r:id="rId142"/>
    <p:sldId id="464" r:id="rId143"/>
    <p:sldId id="501" r:id="rId144"/>
    <p:sldId id="554" r:id="rId145"/>
    <p:sldId id="555" r:id="rId146"/>
    <p:sldId id="556" r:id="rId147"/>
    <p:sldId id="557" r:id="rId148"/>
    <p:sldId id="558" r:id="rId149"/>
    <p:sldId id="560" r:id="rId150"/>
    <p:sldId id="561" r:id="rId151"/>
    <p:sldId id="559" r:id="rId152"/>
    <p:sldId id="258" r:id="rId153"/>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94" d="100"/>
          <a:sy n="94" d="100"/>
        </p:scale>
        <p:origin x="-1275" y="-63"/>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presProps" Target="presProp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viewProps" Target="view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notesMaster" Target="notesMasters/notesMaster1.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68F4C63-D060-4442-A11C-9F82C223CD60}" type="datetimeFigureOut">
              <a:rPr lang="zh-CN" altLang="en-US" smtClean="0"/>
              <a:t>2015/12/21</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5C1665E-DD3A-452A-87A4-686137EF7A92}" type="slidenum">
              <a:rPr lang="zh-CN" altLang="en-US" smtClean="0"/>
              <a:t>‹#›</a:t>
            </a:fld>
            <a:endParaRPr lang="zh-CN" altLang="en-US"/>
          </a:p>
        </p:txBody>
      </p:sp>
    </p:spTree>
    <p:extLst>
      <p:ext uri="{BB962C8B-B14F-4D97-AF65-F5344CB8AC3E}">
        <p14:creationId xmlns:p14="http://schemas.microsoft.com/office/powerpoint/2010/main" val="29313486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file:///C:\Program%20Files\Unity\Editor\Data\Documentation\en\Manual\UNetStateSync.html" TargetMode="External"/><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file:///C:\Program%20Files\Unity\Editor\Data\Documentation\en\Manual\UNetActions.html" TargetMode="External"/><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effectLst/>
              </a:rPr>
              <a:t>While navigating, the </a:t>
            </a:r>
            <a:r>
              <a:rPr lang="en-US" altLang="zh-CN" dirty="0" err="1" smtClean="0">
                <a:effectLst/>
              </a:rPr>
              <a:t>NavMesh</a:t>
            </a:r>
            <a:r>
              <a:rPr lang="en-US" altLang="zh-CN" dirty="0" smtClean="0">
                <a:effectLst/>
              </a:rPr>
              <a:t> Agent is constrained on the surface of the </a:t>
            </a:r>
            <a:r>
              <a:rPr lang="en-US" altLang="zh-CN" dirty="0" err="1" smtClean="0">
                <a:effectLst/>
              </a:rPr>
              <a:t>NavMesh</a:t>
            </a:r>
            <a:r>
              <a:rPr lang="en-US" altLang="zh-CN" dirty="0" smtClean="0">
                <a:effectLst/>
              </a:rPr>
              <a:t>. Since the </a:t>
            </a:r>
            <a:r>
              <a:rPr lang="en-US" altLang="zh-CN" dirty="0" err="1" smtClean="0">
                <a:effectLst/>
              </a:rPr>
              <a:t>NavMesh</a:t>
            </a:r>
            <a:r>
              <a:rPr lang="en-US" altLang="zh-CN" dirty="0" smtClean="0">
                <a:effectLst/>
              </a:rPr>
              <a:t> is an approximation of the walkable space, some features are evened out when the </a:t>
            </a:r>
            <a:r>
              <a:rPr lang="en-US" altLang="zh-CN" dirty="0" err="1" smtClean="0">
                <a:effectLst/>
              </a:rPr>
              <a:t>NavMesh</a:t>
            </a:r>
            <a:r>
              <a:rPr lang="en-US" altLang="zh-CN" dirty="0" smtClean="0">
                <a:effectLst/>
              </a:rPr>
              <a:t> is being built. For example, stairs may appear as a slope in the </a:t>
            </a:r>
            <a:r>
              <a:rPr lang="en-US" altLang="zh-CN" dirty="0" err="1" smtClean="0">
                <a:effectLst/>
              </a:rPr>
              <a:t>NavMesh</a:t>
            </a:r>
            <a:r>
              <a:rPr lang="en-US" altLang="zh-CN" dirty="0" smtClean="0">
                <a:effectLst/>
              </a:rPr>
              <a:t>. If your game requires accurate placement of the agent, you should enable </a:t>
            </a:r>
            <a:r>
              <a:rPr lang="en-US" altLang="zh-CN" i="1" dirty="0" smtClean="0">
                <a:effectLst/>
              </a:rPr>
              <a:t>Height Mesh</a:t>
            </a:r>
            <a:r>
              <a:rPr lang="en-US" altLang="zh-CN" dirty="0" smtClean="0">
                <a:effectLst/>
              </a:rPr>
              <a:t> building when you bake the </a:t>
            </a:r>
            <a:r>
              <a:rPr lang="en-US" altLang="zh-CN" dirty="0" err="1" smtClean="0">
                <a:effectLst/>
              </a:rPr>
              <a:t>NavMesh</a:t>
            </a:r>
            <a:r>
              <a:rPr lang="en-US" altLang="zh-CN" dirty="0" smtClean="0">
                <a:effectLst/>
              </a:rPr>
              <a:t>. The setting can be found under the Advanced settings in Navigation window. Note that building Height Mesh will take up memory and processing at runtime, and it will take a little longer to bake the </a:t>
            </a:r>
            <a:r>
              <a:rPr lang="en-US" altLang="zh-CN" dirty="0" err="1" smtClean="0">
                <a:effectLst/>
              </a:rPr>
              <a:t>NavMesh</a:t>
            </a:r>
            <a:r>
              <a:rPr lang="en-US" altLang="zh-CN" dirty="0" smtClean="0">
                <a:effectLst/>
              </a:rPr>
              <a:t>.</a:t>
            </a:r>
            <a:endParaRPr lang="zh-CN" altLang="en-US" dirty="0"/>
          </a:p>
        </p:txBody>
      </p:sp>
      <p:sp>
        <p:nvSpPr>
          <p:cNvPr id="4" name="灯片编号占位符 3"/>
          <p:cNvSpPr>
            <a:spLocks noGrp="1"/>
          </p:cNvSpPr>
          <p:nvPr>
            <p:ph type="sldNum" sz="quarter" idx="10"/>
          </p:nvPr>
        </p:nvSpPr>
        <p:spPr/>
        <p:txBody>
          <a:bodyPr/>
          <a:lstStyle/>
          <a:p>
            <a:fld id="{E5C1665E-DD3A-452A-87A4-686137EF7A92}" type="slidenum">
              <a:rPr lang="zh-CN" altLang="en-US" smtClean="0"/>
              <a:t>117</a:t>
            </a:fld>
            <a:endParaRPr lang="zh-CN" altLang="en-US"/>
          </a:p>
        </p:txBody>
      </p:sp>
    </p:spTree>
    <p:extLst>
      <p:ext uri="{BB962C8B-B14F-4D97-AF65-F5344CB8AC3E}">
        <p14:creationId xmlns:p14="http://schemas.microsoft.com/office/powerpoint/2010/main" val="11235306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effectLst/>
              </a:rPr>
              <a:t>The </a:t>
            </a:r>
            <a:r>
              <a:rPr lang="en-US" altLang="zh-CN" dirty="0" err="1" smtClean="0">
                <a:effectLst/>
              </a:rPr>
              <a:t>NavMeshes</a:t>
            </a:r>
            <a:r>
              <a:rPr lang="en-US" altLang="zh-CN" dirty="0" smtClean="0">
                <a:effectLst/>
              </a:rPr>
              <a:t> in different Scenes are not connect by default. When you load another level using </a:t>
            </a:r>
            <a:r>
              <a:rPr lang="en-US" altLang="zh-CN" i="1" dirty="0" err="1" smtClean="0">
                <a:effectLst/>
              </a:rPr>
              <a:t>Application.LoadLevelAdditive</a:t>
            </a:r>
            <a:r>
              <a:rPr lang="en-US" altLang="zh-CN" i="1" dirty="0" smtClean="0">
                <a:effectLst/>
              </a:rPr>
              <a:t>()</a:t>
            </a:r>
            <a:r>
              <a:rPr lang="en-US" altLang="zh-CN" dirty="0" smtClean="0">
                <a:effectLst/>
              </a:rPr>
              <a:t> you will need to connect the </a:t>
            </a:r>
            <a:r>
              <a:rPr lang="en-US" altLang="zh-CN" dirty="0" err="1" smtClean="0">
                <a:effectLst/>
              </a:rPr>
              <a:t>NavMeshes</a:t>
            </a:r>
            <a:r>
              <a:rPr lang="en-US" altLang="zh-CN" dirty="0" smtClean="0">
                <a:effectLst/>
              </a:rPr>
              <a:t> in different Scenes using an Off-Mesh link.</a:t>
            </a:r>
          </a:p>
          <a:p>
            <a:r>
              <a:rPr lang="en-US" altLang="zh-CN" dirty="0" smtClean="0">
                <a:effectLst/>
              </a:rPr>
              <a:t>In this example we have </a:t>
            </a:r>
            <a:r>
              <a:rPr lang="en-US" altLang="zh-CN" i="1" dirty="0" smtClean="0">
                <a:effectLst/>
              </a:rPr>
              <a:t>Scene 1</a:t>
            </a:r>
            <a:r>
              <a:rPr lang="en-US" altLang="zh-CN" dirty="0" smtClean="0">
                <a:effectLst/>
              </a:rPr>
              <a:t> and </a:t>
            </a:r>
            <a:r>
              <a:rPr lang="en-US" altLang="zh-CN" i="1" dirty="0" smtClean="0">
                <a:effectLst/>
              </a:rPr>
              <a:t>Scene 2</a:t>
            </a:r>
            <a:r>
              <a:rPr lang="en-US" altLang="zh-CN" dirty="0" smtClean="0">
                <a:effectLst/>
              </a:rPr>
              <a:t>. The </a:t>
            </a:r>
            <a:r>
              <a:rPr lang="en-US" altLang="zh-CN" i="1" dirty="0" smtClean="0">
                <a:effectLst/>
              </a:rPr>
              <a:t>Scene 1</a:t>
            </a:r>
            <a:r>
              <a:rPr lang="en-US" altLang="zh-CN" dirty="0" smtClean="0">
                <a:effectLst/>
              </a:rPr>
              <a:t> has an Off-Mesh Link starting over a walkable area and landing over a walkable area in </a:t>
            </a:r>
            <a:r>
              <a:rPr lang="en-US" altLang="zh-CN" i="1" dirty="0" smtClean="0">
                <a:effectLst/>
              </a:rPr>
              <a:t>Scene 2</a:t>
            </a:r>
            <a:r>
              <a:rPr lang="en-US" altLang="zh-CN" dirty="0" smtClean="0">
                <a:effectLst/>
              </a:rPr>
              <a:t>. There can be as many Off-Mesh Links connecting the Scenes as necessary.</a:t>
            </a:r>
          </a:p>
          <a:p>
            <a:r>
              <a:rPr lang="en-US" altLang="zh-CN" dirty="0" smtClean="0">
                <a:effectLst/>
              </a:rPr>
              <a:t>When authored the other end point of the scene connecting Off-Mesh links are not connected. After a new Scene is loaded, the Off-Mesh Links will be reconnected.</a:t>
            </a:r>
          </a:p>
          <a:p>
            <a:r>
              <a:rPr lang="en-US" altLang="zh-CN" dirty="0" smtClean="0">
                <a:effectLst/>
              </a:rPr>
              <a:t>If the multiple scenes have </a:t>
            </a:r>
            <a:r>
              <a:rPr lang="en-US" altLang="zh-CN" dirty="0" err="1" smtClean="0">
                <a:effectLst/>
              </a:rPr>
              <a:t>NavMesh</a:t>
            </a:r>
            <a:r>
              <a:rPr lang="en-US" altLang="zh-CN" dirty="0" smtClean="0">
                <a:effectLst/>
              </a:rPr>
              <a:t> overlapping at the same area, the position picking may be arbitrary </a:t>
            </a:r>
            <a:r>
              <a:rPr lang="en-US" altLang="zh-CN" dirty="0" err="1" smtClean="0">
                <a:effectLst/>
              </a:rPr>
              <a:t>NavMesh</a:t>
            </a:r>
            <a:r>
              <a:rPr lang="en-US" altLang="zh-CN" dirty="0" smtClean="0">
                <a:effectLst/>
              </a:rPr>
              <a:t> at that location. This applies to agents, Off-Mesh Links and position picking using the </a:t>
            </a:r>
            <a:r>
              <a:rPr lang="en-US" altLang="zh-CN" dirty="0" err="1" smtClean="0">
                <a:effectLst/>
              </a:rPr>
              <a:t>NavMesh</a:t>
            </a:r>
            <a:r>
              <a:rPr lang="en-US" altLang="zh-CN" dirty="0" smtClean="0">
                <a:effectLst/>
              </a:rPr>
              <a:t> API. You should create the scene crossing Off-Mesh links so that they start and end clearly on over one </a:t>
            </a:r>
            <a:r>
              <a:rPr lang="en-US" altLang="zh-CN" dirty="0" err="1" smtClean="0">
                <a:effectLst/>
              </a:rPr>
              <a:t>NavMesh</a:t>
            </a:r>
            <a:r>
              <a:rPr lang="en-US" altLang="zh-CN" dirty="0" smtClean="0">
                <a:effectLst/>
              </a:rPr>
              <a:t> only. Overlapping </a:t>
            </a:r>
            <a:r>
              <a:rPr lang="en-US" altLang="zh-CN" dirty="0" err="1" smtClean="0">
                <a:effectLst/>
              </a:rPr>
              <a:t>NavMesh</a:t>
            </a:r>
            <a:r>
              <a:rPr lang="en-US" altLang="zh-CN" dirty="0" smtClean="0">
                <a:effectLst/>
              </a:rPr>
              <a:t> areas are not automatically connected.</a:t>
            </a:r>
          </a:p>
          <a:p>
            <a:endParaRPr lang="zh-CN" altLang="en-US" dirty="0"/>
          </a:p>
        </p:txBody>
      </p:sp>
      <p:sp>
        <p:nvSpPr>
          <p:cNvPr id="4" name="灯片编号占位符 3"/>
          <p:cNvSpPr>
            <a:spLocks noGrp="1"/>
          </p:cNvSpPr>
          <p:nvPr>
            <p:ph type="sldNum" sz="quarter" idx="10"/>
          </p:nvPr>
        </p:nvSpPr>
        <p:spPr/>
        <p:txBody>
          <a:bodyPr/>
          <a:lstStyle/>
          <a:p>
            <a:fld id="{E5C1665E-DD3A-452A-87A4-686137EF7A92}" type="slidenum">
              <a:rPr lang="zh-CN" altLang="en-US" smtClean="0"/>
              <a:t>122</a:t>
            </a:fld>
            <a:endParaRPr lang="zh-CN" altLang="en-US"/>
          </a:p>
        </p:txBody>
      </p:sp>
    </p:spTree>
    <p:extLst>
      <p:ext uri="{BB962C8B-B14F-4D97-AF65-F5344CB8AC3E}">
        <p14:creationId xmlns:p14="http://schemas.microsoft.com/office/powerpoint/2010/main" val="40425038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See </a:t>
            </a:r>
            <a:r>
              <a:rPr lang="en-US" altLang="zh-CN" dirty="0" smtClean="0">
                <a:hlinkClick r:id="rId3"/>
              </a:rPr>
              <a:t>State Synchronization</a:t>
            </a:r>
            <a:r>
              <a:rPr lang="en-US" altLang="zh-CN" dirty="0" smtClean="0"/>
              <a:t>.</a:t>
            </a:r>
          </a:p>
          <a:p>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fld id="{9FFB21E3-31D9-4CE1-A7B5-DB02AE92AACE}" type="slidenum">
              <a:rPr lang="zh-CN" altLang="en-US" smtClean="0"/>
              <a:t>144</a:t>
            </a:fld>
            <a:endParaRPr lang="zh-CN" altLang="en-US"/>
          </a:p>
        </p:txBody>
      </p:sp>
    </p:spTree>
    <p:extLst>
      <p:ext uri="{BB962C8B-B14F-4D97-AF65-F5344CB8AC3E}">
        <p14:creationId xmlns:p14="http://schemas.microsoft.com/office/powerpoint/2010/main" val="7557903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t>See </a:t>
            </a:r>
            <a:r>
              <a:rPr lang="en-US" altLang="zh-CN" dirty="0" smtClean="0">
                <a:hlinkClick r:id="rId3"/>
              </a:rPr>
              <a:t>Networked Actions</a:t>
            </a:r>
            <a:r>
              <a:rPr lang="en-US" altLang="zh-CN" dirty="0" smtClean="0"/>
              <a:t>.</a:t>
            </a:r>
          </a:p>
          <a:p>
            <a:endParaRPr lang="zh-CN" altLang="en-US" dirty="0"/>
          </a:p>
        </p:txBody>
      </p:sp>
      <p:sp>
        <p:nvSpPr>
          <p:cNvPr id="4" name="灯片编号占位符 3"/>
          <p:cNvSpPr>
            <a:spLocks noGrp="1"/>
          </p:cNvSpPr>
          <p:nvPr>
            <p:ph type="sldNum" sz="quarter" idx="10"/>
          </p:nvPr>
        </p:nvSpPr>
        <p:spPr/>
        <p:txBody>
          <a:bodyPr/>
          <a:lstStyle/>
          <a:p>
            <a:fld id="{9FFB21E3-31D9-4CE1-A7B5-DB02AE92AACE}" type="slidenum">
              <a:rPr lang="zh-CN" altLang="en-US" smtClean="0"/>
              <a:t>145</a:t>
            </a:fld>
            <a:endParaRPr lang="zh-CN" altLang="en-US"/>
          </a:p>
        </p:txBody>
      </p:sp>
    </p:spTree>
    <p:extLst>
      <p:ext uri="{BB962C8B-B14F-4D97-AF65-F5344CB8AC3E}">
        <p14:creationId xmlns:p14="http://schemas.microsoft.com/office/powerpoint/2010/main" val="12882295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FFB21E3-31D9-4CE1-A7B5-DB02AE92AACE}" type="slidenum">
              <a:rPr lang="zh-CN" altLang="en-US" smtClean="0"/>
              <a:t>146</a:t>
            </a:fld>
            <a:endParaRPr lang="zh-CN" altLang="en-US"/>
          </a:p>
        </p:txBody>
      </p:sp>
    </p:spTree>
    <p:extLst>
      <p:ext uri="{BB962C8B-B14F-4D97-AF65-F5344CB8AC3E}">
        <p14:creationId xmlns:p14="http://schemas.microsoft.com/office/powerpoint/2010/main" val="24728918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t>2015/12/21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t>2015/12/21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t>2015/12/21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t>2015/12/21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2015/12/21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t>2015/12/21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530820CF-B880-4189-942D-D702A7CBA730}" type="datetimeFigureOut">
              <a:rPr lang="zh-CN" altLang="en-US" smtClean="0"/>
              <a:t>2015/12/21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530820CF-B880-4189-942D-D702A7CBA730}" type="datetimeFigureOut">
              <a:rPr lang="zh-CN" altLang="en-US" smtClean="0"/>
              <a:t>2015/12/21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2015/12/21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2015/12/21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2015/12/21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t>2015/12/21</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hyperlink" Target="file:///C:\Program%20Files\Unity\Editor\Data\Documentation\en\Manual\AnimationStateMachines.html" TargetMode="External"/><Relationship Id="rId2" Type="http://schemas.openxmlformats.org/officeDocument/2006/relationships/hyperlink" Target="file:///C:\Program%20Files\Unity\Editor\Data\Documentation\en\Manual\AnimationLayers.html" TargetMode="Externa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hyperlink" Target="file:///C:\Program%20Files\Unity\Editor\Data\Documentation\en\Manual\TargetMatching.html" TargetMode="Externa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4.xml.rels><?xml version="1.0" encoding="UTF-8" standalone="yes"?>
<Relationships xmlns="http://schemas.openxmlformats.org/package/2006/relationships"><Relationship Id="rId2" Type="http://schemas.openxmlformats.org/officeDocument/2006/relationships/hyperlink" Target="file:///C:\Program%20Files\Unity\Editor\Data\Documentation\en\ScriptReference\NavMeshAgent-velocity.html" TargetMode="Externa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hyperlink" Target="file:///C:\Program%20Files\Unity\Editor\Data\Documentation\en\ScriptReference\NavMeshAgent-updatePosition.html" TargetMode="External"/><Relationship Id="rId7" Type="http://schemas.openxmlformats.org/officeDocument/2006/relationships/hyperlink" Target="file:///C:\Program%20Files\Unity\Editor\Data\Documentation\en\Manual\nav-CouplingAnimationAndNavigation.html" TargetMode="External"/><Relationship Id="rId2" Type="http://schemas.openxmlformats.org/officeDocument/2006/relationships/hyperlink" Target="file:///C:\Program%20Files\Unity\Editor\Data\Documentation\en\ScriptReference\NavMeshAgent-velocity.html" TargetMode="External"/><Relationship Id="rId1" Type="http://schemas.openxmlformats.org/officeDocument/2006/relationships/slideLayout" Target="../slideLayouts/slideLayout2.xml"/><Relationship Id="rId6" Type="http://schemas.openxmlformats.org/officeDocument/2006/relationships/hyperlink" Target="file:///C:\Program%20Files\Unity\Editor\Data\Documentation\en\ScriptReference\Animator-rootPosition.html" TargetMode="External"/><Relationship Id="rId5" Type="http://schemas.openxmlformats.org/officeDocument/2006/relationships/hyperlink" Target="file:///C:\Program%20Files\Unity\Editor\Data\Documentation\en\ScriptReference\NavMeshAgent-nextPosition.html" TargetMode="External"/><Relationship Id="rId4" Type="http://schemas.openxmlformats.org/officeDocument/2006/relationships/hyperlink" Target="file:///C:\Program%20Files\Unity\Editor\Data\Documentation\en\ScriptReference\NavMeshAgent-updateRotation.html" TargetMode="Externa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hyperlink" Target="file:///C:\Program%20Files\Unity\Editor\Data\Documentation\en\ScriptReference\Networking.NetworkTransport.html"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hyperlink" Target="file:///C:\Program%20Files\Unity\Editor\Data\Documentation\en\Manual\UNetUsingHLAPI.html" TargetMode="External"/><Relationship Id="rId2" Type="http://schemas.openxmlformats.org/officeDocument/2006/relationships/hyperlink" Target="file:///C:\Program%20Files\Unity\Editor\Data\Documentation\en\Manual\UNetManager.html" TargetMode="External"/><Relationship Id="rId1" Type="http://schemas.openxmlformats.org/officeDocument/2006/relationships/slideLayout" Target="../slideLayouts/slideLayout2.xml"/><Relationship Id="rId4" Type="http://schemas.openxmlformats.org/officeDocument/2006/relationships/hyperlink" Target="file:///C:\Program%20Files\Unity\Editor\Data\Documentation\en\Manual\UNetUsingTransport.html" TargetMode="External"/></Relationships>
</file>

<file path=ppt/slides/_rels/slide131.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90.jpe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hyperlink" Target="file:///C:\Program%20Files\Unity\Editor\Data\Documentation\en\Manual\class-ReflectionProbe.html"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file:///C:\Program%20Files\Unity\Editor\Data\Documentation\en\Manual\class-SphereCollider.html" TargetMode="External"/><Relationship Id="rId2" Type="http://schemas.openxmlformats.org/officeDocument/2006/relationships/hyperlink" Target="file:///C:\Program%20Files\Unity\Editor\Data\Documentation\en\Manual\class-BoxCollider.html" TargetMode="External"/><Relationship Id="rId1" Type="http://schemas.openxmlformats.org/officeDocument/2006/relationships/slideLayout" Target="../slideLayouts/slideLayout2.xml"/><Relationship Id="rId5" Type="http://schemas.openxmlformats.org/officeDocument/2006/relationships/hyperlink" Target="file:///C:\Program%20Files\Unity\Editor\Data\Documentation\en\Manual\class-MeshCollider.html" TargetMode="External"/><Relationship Id="rId4" Type="http://schemas.openxmlformats.org/officeDocument/2006/relationships/hyperlink" Target="file:///C:\Program%20Files\Unity\Editor\Data\Documentation\en\Manual\class-CapsuleCollider.html"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hyperlink" Target="file:///C:\Program%20Files\Unity\Editor\Data\Documentation\en\Manual\Retargeting.html" TargetMode="External"/><Relationship Id="rId2" Type="http://schemas.openxmlformats.org/officeDocument/2006/relationships/hyperlink" Target="file:///C:\Program%20Files\Unity\Editor\Data\Documentation\en\Manual\class-AnimationClip.html"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hyperlink" Target="file:///C:\Program%20Files\Unity\Editor\Data\Documentation\en\Manual\class-Light.html" TargetMode="External"/><Relationship Id="rId2" Type="http://schemas.openxmlformats.org/officeDocument/2006/relationships/hyperlink" Target="file:///C:\Program%20Files\Unity\Editor\Data\Documentation\en\Manual\class-Camera.html" TargetMode="External"/><Relationship Id="rId1" Type="http://schemas.openxmlformats.org/officeDocument/2006/relationships/slideLayout" Target="../slideLayouts/slideLayout2.xml"/><Relationship Id="rId5" Type="http://schemas.openxmlformats.org/officeDocument/2006/relationships/hyperlink" Target="file:///C:\Program%20Files\Unity\Editor\Data\Documentation\en\Manual\CreatingAndUsingScripts.html" TargetMode="External"/><Relationship Id="rId4" Type="http://schemas.openxmlformats.org/officeDocument/2006/relationships/hyperlink" Target="file:///C:\Program%20Files\Unity\Editor\Data\Documentation\en\Manual\SpriteEditor.html"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hyperlink" Target="file:///C:\Program%20Files\Unity\Editor\Data\Documentation\en\Manual\Animator.html" TargetMode="External"/><Relationship Id="rId2" Type="http://schemas.openxmlformats.org/officeDocument/2006/relationships/hyperlink" Target="file:///C:\Program%20Files\Unity\Editor\Data\Documentation\en\Manual\AnimationParameters.html" TargetMode="External"/><Relationship Id="rId1" Type="http://schemas.openxmlformats.org/officeDocument/2006/relationships/slideLayout" Target="../slideLayouts/slideLayout2.xml"/><Relationship Id="rId4" Type="http://schemas.openxmlformats.org/officeDocument/2006/relationships/hyperlink" Target="file:///C:\Program%20Files\Unity\Editor\Data\Documentation\en\ScriptReference\Animator.GetFloat.html" TargetMode="Externa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hyperlink" Target="file:///C:\Program%20Files\Unity\Editor\Data\Documentation\en\Manual\class-BlendTree.html" TargetMode="Externa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hyperlink" Target="file:///C:\Program%20Files\Unity\Editor\Data\Documentation\en\Manual\LightProbes.html" TargetMode="Externa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hyperlink" Target="file:///C:\Program%20Files\Unity\Editor\Data\Documentation\en\ScriptReference\Animator.MatchTarget.html" TargetMode="Externa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8" Type="http://schemas.openxmlformats.org/officeDocument/2006/relationships/hyperlink" Target="file:///C:\Program%20Files\Unity\Editor\Data\Documentation\en\ScriptReference\Animator-bodyRotation.html" TargetMode="External"/><Relationship Id="rId3" Type="http://schemas.openxmlformats.org/officeDocument/2006/relationships/hyperlink" Target="file:///C:\Program%20Files\Unity\Editor\Data\Documentation\en\ScriptReference\Animator.SetIKRotationWeight.html" TargetMode="External"/><Relationship Id="rId7" Type="http://schemas.openxmlformats.org/officeDocument/2006/relationships/hyperlink" Target="file:///C:\Program%20Files\Unity\Editor\Data\Documentation\en\ScriptReference\Animator-bodyPosition.html" TargetMode="External"/><Relationship Id="rId2" Type="http://schemas.openxmlformats.org/officeDocument/2006/relationships/hyperlink" Target="file:///C:\Program%20Files\Unity\Editor\Data\Documentation\en\ScriptReference\Animator.SetIKPositionWeight.html" TargetMode="External"/><Relationship Id="rId1" Type="http://schemas.openxmlformats.org/officeDocument/2006/relationships/slideLayout" Target="../slideLayouts/slideLayout2.xml"/><Relationship Id="rId6" Type="http://schemas.openxmlformats.org/officeDocument/2006/relationships/hyperlink" Target="file:///C:\Program%20Files\Unity\Editor\Data\Documentation\en\ScriptReference\Animator.SetLookAtPosition.html" TargetMode="External"/><Relationship Id="rId5" Type="http://schemas.openxmlformats.org/officeDocument/2006/relationships/hyperlink" Target="file:///C:\Program%20Files\Unity\Editor\Data\Documentation\en\ScriptReference\Animator.SetIKRotation.html" TargetMode="External"/><Relationship Id="rId4" Type="http://schemas.openxmlformats.org/officeDocument/2006/relationships/hyperlink" Target="file:///C:\Program%20Files\Unity\Editor\Data\Documentation\en\ScriptReference\Animator.SetIKPosition.html" TargetMode="External"/></Relationships>
</file>

<file path=ppt/slides/_rels/slide8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hyperlink" Target="file:///C:\Program%20Files\Unity\Editor\Data\Documentation\en\Manual\animeditor-AnimationCurves.html" TargetMode="Externa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hyperlink" Target="file:///C:\Program%20Files\Unity\Editor\Data\Documentation\en\ScriptReference\MonoBehaviour.OnAnimatorMove.html"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hyperlink" Target="file:///C:\Program%20Files\Unity\Editor\Data\Documentation\en\Manual\AnimationParameters.html" TargetMode="External"/><Relationship Id="rId2" Type="http://schemas.openxmlformats.org/officeDocument/2006/relationships/hyperlink" Target="file:///C:\Program%20Files\Unity\Editor\Data\Documentation\en\Manual\AnimationStateMachines.html" TargetMode="Externa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hyperlink" Target="file:///C:\Program%20Files\Unity\Editor\Data\Documentation\en\Manual\class-SkinnedMeshRenderer.html" TargetMode="Externa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hyperlink" Target="file:///C:\Program%20Files\Unity\Editor\Data\Documentation\en\Manual\class-AnimatorController.html" TargetMode="External"/><Relationship Id="rId2" Type="http://schemas.openxmlformats.org/officeDocument/2006/relationships/hyperlink" Target="file:///C:\Program%20Files\Unity\Editor\Data\Documentation\en\Manual\class-Animator.html" TargetMode="Externa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hyperlink" Target="file:///C:\Program%20Files\Unity\Editor\Data\Documentation\en\Manual\Animations.html" TargetMode="External"/><Relationship Id="rId2" Type="http://schemas.openxmlformats.org/officeDocument/2006/relationships/hyperlink" Target="file:///C:\Program%20Files\Unity\Editor\Data\Documentation\en\Manual\class-AnimationClip.html" TargetMode="Externa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hyperlink" Target="file:///C:\Program%20Files\Unity\Editor\Data\Documentation\en\Manual\class-AnimationClip.html"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en-US" altLang="zh-CN" dirty="0" smtClean="0"/>
              <a:t>Unity</a:t>
            </a:r>
            <a:r>
              <a:rPr lang="zh-CN" altLang="en-US" dirty="0" smtClean="0"/>
              <a:t>务实精讲</a:t>
            </a:r>
            <a:endParaRPr lang="zh-CN" altLang="en-US" dirty="0"/>
          </a:p>
        </p:txBody>
      </p:sp>
      <p:sp>
        <p:nvSpPr>
          <p:cNvPr id="3" name="副标题 2"/>
          <p:cNvSpPr>
            <a:spLocks noGrp="1"/>
          </p:cNvSpPr>
          <p:nvPr>
            <p:ph type="subTitle" idx="1"/>
          </p:nvPr>
        </p:nvSpPr>
        <p:spPr/>
        <p:txBody>
          <a:bodyPr/>
          <a:lstStyle/>
          <a:p>
            <a:r>
              <a:rPr lang="zh-CN" altLang="en-US" dirty="0" smtClean="0"/>
              <a:t>韩红雷</a:t>
            </a:r>
            <a:endParaRPr lang="en-US" altLang="zh-CN" dirty="0" smtClean="0"/>
          </a:p>
          <a:p>
            <a:r>
              <a:rPr lang="zh-CN" altLang="en-US" dirty="0"/>
              <a:t>中国传媒大学</a:t>
            </a:r>
          </a:p>
        </p:txBody>
      </p:sp>
    </p:spTree>
    <p:extLst>
      <p:ext uri="{BB962C8B-B14F-4D97-AF65-F5344CB8AC3E}">
        <p14:creationId xmlns:p14="http://schemas.microsoft.com/office/powerpoint/2010/main" val="20448571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b="1" dirty="0"/>
              <a:t>Perspective and orthographic cameras</a:t>
            </a:r>
            <a:endParaRPr lang="zh-CN" altLang="en-US" dirty="0"/>
          </a:p>
        </p:txBody>
      </p:sp>
      <p:sp>
        <p:nvSpPr>
          <p:cNvPr id="3" name="内容占位符 2"/>
          <p:cNvSpPr>
            <a:spLocks noGrp="1"/>
          </p:cNvSpPr>
          <p:nvPr>
            <p:ph idx="1"/>
          </p:nvPr>
        </p:nvSpPr>
        <p:spPr/>
        <p:txBody>
          <a:bodyPr/>
          <a:lstStyle/>
          <a:p>
            <a:endParaRPr lang="zh-CN" altLang="en-US" dirty="0"/>
          </a:p>
        </p:txBody>
      </p:sp>
      <p:pic>
        <p:nvPicPr>
          <p:cNvPr id="5122" name="Picture 2" descr="http://img1.gamedog.cn/2014/04/04/97-1404041622160-5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5696" y="1700808"/>
            <a:ext cx="5172075" cy="42005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686518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b="1" dirty="0" smtClean="0"/>
              <a:t>Layers</a:t>
            </a:r>
            <a:endParaRPr lang="zh-CN" altLang="en-US" dirty="0"/>
          </a:p>
        </p:txBody>
      </p:sp>
      <p:sp>
        <p:nvSpPr>
          <p:cNvPr id="3" name="内容占位符 2"/>
          <p:cNvSpPr>
            <a:spLocks noGrp="1"/>
          </p:cNvSpPr>
          <p:nvPr>
            <p:ph idx="1"/>
          </p:nvPr>
        </p:nvSpPr>
        <p:spPr/>
        <p:txBody>
          <a:bodyPr>
            <a:normAutofit fontScale="92500" lnSpcReduction="10000"/>
          </a:bodyPr>
          <a:lstStyle/>
          <a:p>
            <a:r>
              <a:rPr lang="en-US" altLang="zh-CN" dirty="0" smtClean="0"/>
              <a:t>Most </a:t>
            </a:r>
            <a:r>
              <a:rPr lang="en-US" altLang="zh-CN" dirty="0"/>
              <a:t>of the time </a:t>
            </a:r>
            <a:r>
              <a:rPr lang="en-US" altLang="zh-CN" dirty="0" err="1"/>
              <a:t>Mecanim</a:t>
            </a:r>
            <a:r>
              <a:rPr lang="en-US" altLang="zh-CN" dirty="0"/>
              <a:t> is evaluating animations, and the overhead for </a:t>
            </a:r>
            <a:r>
              <a:rPr lang="en-US" altLang="zh-CN" dirty="0" err="1">
                <a:hlinkClick r:id="rId2"/>
              </a:rPr>
              <a:t>AnimationLayers</a:t>
            </a:r>
            <a:r>
              <a:rPr lang="en-US" altLang="zh-CN" dirty="0"/>
              <a:t> and </a:t>
            </a:r>
            <a:r>
              <a:rPr lang="en-US" altLang="zh-CN" dirty="0" err="1">
                <a:hlinkClick r:id="rId3"/>
              </a:rPr>
              <a:t>AnimationStateMachines</a:t>
            </a:r>
            <a:r>
              <a:rPr lang="en-US" altLang="zh-CN" dirty="0"/>
              <a:t> is kept to the </a:t>
            </a:r>
            <a:r>
              <a:rPr lang="en-US" altLang="zh-CN" dirty="0" smtClean="0"/>
              <a:t>minimum</a:t>
            </a:r>
          </a:p>
          <a:p>
            <a:r>
              <a:rPr lang="en-US" altLang="zh-CN" dirty="0" smtClean="0"/>
              <a:t>The </a:t>
            </a:r>
            <a:r>
              <a:rPr lang="en-US" altLang="zh-CN" dirty="0"/>
              <a:t>cost of adding another layer to the animator, synchronized or not, depends on what animations and blend trees are played by the </a:t>
            </a:r>
            <a:r>
              <a:rPr lang="en-US" altLang="zh-CN" dirty="0" smtClean="0"/>
              <a:t>layer</a:t>
            </a:r>
          </a:p>
          <a:p>
            <a:r>
              <a:rPr lang="en-US" altLang="zh-CN" dirty="0" smtClean="0"/>
              <a:t>When </a:t>
            </a:r>
            <a:r>
              <a:rPr lang="en-US" altLang="zh-CN" dirty="0"/>
              <a:t>the weight of the layer is zero, the layer update will be skipped.</a:t>
            </a:r>
          </a:p>
          <a:p>
            <a:endParaRPr lang="zh-CN" altLang="en-US" dirty="0"/>
          </a:p>
        </p:txBody>
      </p:sp>
    </p:spTree>
    <p:extLst>
      <p:ext uri="{BB962C8B-B14F-4D97-AF65-F5344CB8AC3E}">
        <p14:creationId xmlns:p14="http://schemas.microsoft.com/office/powerpoint/2010/main" val="40697017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b="1" dirty="0"/>
              <a:t>Humanoid vs. Generic </a:t>
            </a:r>
            <a:r>
              <a:rPr lang="en-US" altLang="zh-CN" b="1" dirty="0" smtClean="0"/>
              <a:t>Modes</a:t>
            </a:r>
            <a:endParaRPr lang="zh-CN" altLang="en-US" dirty="0"/>
          </a:p>
        </p:txBody>
      </p:sp>
      <p:sp>
        <p:nvSpPr>
          <p:cNvPr id="3" name="内容占位符 2"/>
          <p:cNvSpPr>
            <a:spLocks noGrp="1"/>
          </p:cNvSpPr>
          <p:nvPr>
            <p:ph idx="1"/>
          </p:nvPr>
        </p:nvSpPr>
        <p:spPr/>
        <p:txBody>
          <a:bodyPr>
            <a:normAutofit/>
          </a:bodyPr>
          <a:lstStyle/>
          <a:p>
            <a:r>
              <a:rPr lang="en-US" altLang="zh-CN" dirty="0" smtClean="0"/>
              <a:t>When </a:t>
            </a:r>
            <a:r>
              <a:rPr lang="en-US" altLang="zh-CN" dirty="0"/>
              <a:t>importing Humanoid animation use a </a:t>
            </a:r>
            <a:r>
              <a:rPr lang="en-US" altLang="zh-CN" dirty="0" err="1"/>
              <a:t>BodyMask</a:t>
            </a:r>
            <a:r>
              <a:rPr lang="en-US" altLang="zh-CN" dirty="0"/>
              <a:t> to remove IK Goals or fingers animation if they are not needed.</a:t>
            </a:r>
          </a:p>
          <a:p>
            <a:r>
              <a:rPr lang="en-US" altLang="zh-CN" dirty="0"/>
              <a:t>When you use Generic, using root motion is more expensive than not using </a:t>
            </a:r>
            <a:r>
              <a:rPr lang="en-US" altLang="zh-CN" dirty="0" smtClean="0"/>
              <a:t>it</a:t>
            </a:r>
          </a:p>
          <a:p>
            <a:pPr lvl="1"/>
            <a:r>
              <a:rPr lang="en-US" altLang="zh-CN" dirty="0" smtClean="0"/>
              <a:t>If </a:t>
            </a:r>
            <a:r>
              <a:rPr lang="en-US" altLang="zh-CN" dirty="0"/>
              <a:t>your animations don’t use root motion, make sure that you have no root bone selected.</a:t>
            </a:r>
          </a:p>
          <a:p>
            <a:endParaRPr lang="zh-CN" altLang="en-US" dirty="0"/>
          </a:p>
        </p:txBody>
      </p:sp>
    </p:spTree>
    <p:extLst>
      <p:ext uri="{BB962C8B-B14F-4D97-AF65-F5344CB8AC3E}">
        <p14:creationId xmlns:p14="http://schemas.microsoft.com/office/powerpoint/2010/main" val="403979414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b="1" dirty="0" err="1"/>
              <a:t>Mecanim</a:t>
            </a:r>
            <a:r>
              <a:rPr lang="en-US" altLang="zh-CN" b="1" dirty="0"/>
              <a:t> </a:t>
            </a:r>
            <a:r>
              <a:rPr lang="en-US" altLang="zh-CN" b="1" dirty="0" smtClean="0"/>
              <a:t>Scene</a:t>
            </a:r>
            <a:endParaRPr lang="zh-CN" altLang="en-US" dirty="0"/>
          </a:p>
        </p:txBody>
      </p:sp>
      <p:sp>
        <p:nvSpPr>
          <p:cNvPr id="3" name="内容占位符 2"/>
          <p:cNvSpPr>
            <a:spLocks noGrp="1"/>
          </p:cNvSpPr>
          <p:nvPr>
            <p:ph idx="1"/>
          </p:nvPr>
        </p:nvSpPr>
        <p:spPr/>
        <p:txBody>
          <a:bodyPr>
            <a:normAutofit fontScale="92500" lnSpcReduction="20000"/>
          </a:bodyPr>
          <a:lstStyle/>
          <a:p>
            <a:r>
              <a:rPr lang="en-US" altLang="zh-CN" dirty="0" smtClean="0"/>
              <a:t>Use </a:t>
            </a:r>
            <a:r>
              <a:rPr lang="en-US" altLang="zh-CN" dirty="0"/>
              <a:t>hashes instead of strings to query the Animator.</a:t>
            </a:r>
          </a:p>
          <a:p>
            <a:r>
              <a:rPr lang="en-US" altLang="zh-CN" dirty="0"/>
              <a:t>Implement a small AI Layer to control the </a:t>
            </a:r>
            <a:r>
              <a:rPr lang="en-US" altLang="zh-CN" dirty="0" smtClean="0"/>
              <a:t>Animator</a:t>
            </a:r>
          </a:p>
          <a:p>
            <a:pPr lvl="1"/>
            <a:r>
              <a:rPr lang="en-US" altLang="zh-CN" dirty="0" smtClean="0"/>
              <a:t>You </a:t>
            </a:r>
            <a:r>
              <a:rPr lang="en-US" altLang="zh-CN" dirty="0"/>
              <a:t>can make it provide simple callbacks for </a:t>
            </a:r>
            <a:r>
              <a:rPr lang="en-US" altLang="zh-CN" dirty="0" err="1"/>
              <a:t>OnStateChange</a:t>
            </a:r>
            <a:r>
              <a:rPr lang="en-US" altLang="zh-CN" dirty="0"/>
              <a:t>, </a:t>
            </a:r>
            <a:r>
              <a:rPr lang="en-US" altLang="zh-CN" dirty="0" err="1"/>
              <a:t>OnTransitionBegin</a:t>
            </a:r>
            <a:r>
              <a:rPr lang="en-US" altLang="zh-CN" dirty="0"/>
              <a:t>, etc.</a:t>
            </a:r>
          </a:p>
          <a:p>
            <a:r>
              <a:rPr lang="en-US" altLang="zh-CN" dirty="0"/>
              <a:t>Use State Tags to easily match your AI state machine to the </a:t>
            </a:r>
            <a:r>
              <a:rPr lang="en-US" altLang="zh-CN" dirty="0" err="1"/>
              <a:t>Mecanim</a:t>
            </a:r>
            <a:r>
              <a:rPr lang="en-US" altLang="zh-CN" dirty="0"/>
              <a:t> state machine.</a:t>
            </a:r>
          </a:p>
          <a:p>
            <a:r>
              <a:rPr lang="en-US" altLang="zh-CN" dirty="0"/>
              <a:t>Use additional curves to simulate Events.</a:t>
            </a:r>
          </a:p>
          <a:p>
            <a:r>
              <a:rPr lang="en-US" altLang="zh-CN" dirty="0"/>
              <a:t>Use additional curves to mark up your animations, for example in conjunction with </a:t>
            </a:r>
            <a:r>
              <a:rPr lang="en-US" altLang="zh-CN" dirty="0">
                <a:hlinkClick r:id="rId2"/>
              </a:rPr>
              <a:t>target matching</a:t>
            </a:r>
            <a:r>
              <a:rPr lang="en-US" altLang="zh-CN" dirty="0"/>
              <a:t>.</a:t>
            </a:r>
          </a:p>
          <a:p>
            <a:endParaRPr lang="zh-CN" altLang="en-US" dirty="0"/>
          </a:p>
        </p:txBody>
      </p:sp>
    </p:spTree>
    <p:extLst>
      <p:ext uri="{BB962C8B-B14F-4D97-AF65-F5344CB8AC3E}">
        <p14:creationId xmlns:p14="http://schemas.microsoft.com/office/powerpoint/2010/main" val="346896137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Runtime Optimizations</a:t>
            </a:r>
            <a:endParaRPr lang="zh-CN" altLang="en-US" dirty="0"/>
          </a:p>
        </p:txBody>
      </p:sp>
      <p:sp>
        <p:nvSpPr>
          <p:cNvPr id="3" name="内容占位符 2"/>
          <p:cNvSpPr>
            <a:spLocks noGrp="1"/>
          </p:cNvSpPr>
          <p:nvPr>
            <p:ph idx="1"/>
          </p:nvPr>
        </p:nvSpPr>
        <p:spPr/>
        <p:txBody>
          <a:bodyPr/>
          <a:lstStyle/>
          <a:p>
            <a:r>
              <a:rPr lang="en-US" altLang="zh-CN" dirty="0"/>
              <a:t>Always optimize animations by setting the </a:t>
            </a:r>
            <a:r>
              <a:rPr lang="en-US" altLang="zh-CN" dirty="0" err="1"/>
              <a:t>animators’s</a:t>
            </a:r>
            <a:r>
              <a:rPr lang="en-US" altLang="zh-CN" dirty="0"/>
              <a:t> Culling Mode to Based on Renderers, and disable the skinned mesh renderer’s Update When </a:t>
            </a:r>
            <a:r>
              <a:rPr lang="en-US" altLang="zh-CN" dirty="0" err="1"/>
              <a:t>Offscreen</a:t>
            </a:r>
            <a:r>
              <a:rPr lang="en-US" altLang="zh-CN" dirty="0"/>
              <a:t> </a:t>
            </a:r>
            <a:r>
              <a:rPr lang="en-US" altLang="zh-CN" dirty="0" smtClean="0"/>
              <a:t>property</a:t>
            </a:r>
          </a:p>
          <a:p>
            <a:r>
              <a:rPr lang="en-US" altLang="zh-CN" dirty="0" smtClean="0"/>
              <a:t>This </a:t>
            </a:r>
            <a:r>
              <a:rPr lang="en-US" altLang="zh-CN" dirty="0"/>
              <a:t>way animations won’t be updated when the character is </a:t>
            </a:r>
            <a:r>
              <a:rPr lang="en-US" altLang="zh-CN"/>
              <a:t>not </a:t>
            </a:r>
            <a:r>
              <a:rPr lang="en-US" altLang="zh-CN" smtClean="0"/>
              <a:t>visible</a:t>
            </a:r>
            <a:endParaRPr lang="zh-CN" altLang="en-US" dirty="0"/>
          </a:p>
        </p:txBody>
      </p:sp>
    </p:spTree>
    <p:extLst>
      <p:ext uri="{BB962C8B-B14F-4D97-AF65-F5344CB8AC3E}">
        <p14:creationId xmlns:p14="http://schemas.microsoft.com/office/powerpoint/2010/main" val="327157264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目录</a:t>
            </a:r>
            <a:endParaRPr lang="zh-CN" altLang="en-US" dirty="0"/>
          </a:p>
        </p:txBody>
      </p:sp>
      <p:sp>
        <p:nvSpPr>
          <p:cNvPr id="3" name="内容占位符 2"/>
          <p:cNvSpPr>
            <a:spLocks noGrp="1"/>
          </p:cNvSpPr>
          <p:nvPr>
            <p:ph idx="1"/>
          </p:nvPr>
        </p:nvSpPr>
        <p:spPr>
          <a:xfrm>
            <a:off x="457200" y="1600200"/>
            <a:ext cx="8229600" cy="5069160"/>
          </a:xfrm>
        </p:spPr>
        <p:txBody>
          <a:bodyPr>
            <a:normAutofit lnSpcReduction="10000"/>
          </a:bodyPr>
          <a:lstStyle/>
          <a:p>
            <a:pPr marL="514350" indent="-514350">
              <a:buFont typeface="+mj-lt"/>
              <a:buAutoNum type="arabicPeriod"/>
            </a:pPr>
            <a:r>
              <a:rPr lang="zh-CN" altLang="en-US" dirty="0" smtClean="0"/>
              <a:t>光照、阴影及全局光照</a:t>
            </a:r>
            <a:endParaRPr lang="en-US" altLang="zh-CN" dirty="0" smtClean="0"/>
          </a:p>
          <a:p>
            <a:pPr marL="514350" indent="-514350">
              <a:buFont typeface="+mj-lt"/>
              <a:buAutoNum type="arabicPeriod"/>
            </a:pPr>
            <a:r>
              <a:rPr lang="zh-CN" altLang="en-US" dirty="0" smtClean="0"/>
              <a:t>摄像机及遮挡剔除优化</a:t>
            </a:r>
            <a:endParaRPr lang="en-US" altLang="zh-CN" dirty="0" smtClean="0"/>
          </a:p>
          <a:p>
            <a:pPr marL="514350" indent="-514350">
              <a:buFont typeface="+mj-lt"/>
              <a:buAutoNum type="arabicPeriod"/>
            </a:pPr>
            <a:r>
              <a:rPr lang="zh-CN" altLang="en-US" dirty="0" smtClean="0"/>
              <a:t>材质、着色器及环境映射</a:t>
            </a:r>
            <a:endParaRPr lang="en-US" altLang="zh-CN" dirty="0" smtClean="0"/>
          </a:p>
          <a:p>
            <a:pPr marL="514350" indent="-514350">
              <a:buFont typeface="+mj-lt"/>
              <a:buAutoNum type="arabicPeriod"/>
            </a:pPr>
            <a:r>
              <a:rPr lang="zh-CN" altLang="en-US" dirty="0"/>
              <a:t>粒子</a:t>
            </a:r>
            <a:r>
              <a:rPr lang="zh-CN" altLang="en-US" dirty="0" smtClean="0"/>
              <a:t>系统</a:t>
            </a:r>
            <a:endParaRPr lang="en-US" altLang="zh-CN" dirty="0" smtClean="0"/>
          </a:p>
          <a:p>
            <a:pPr marL="514350" indent="-514350">
              <a:buFont typeface="+mj-lt"/>
              <a:buAutoNum type="arabicPeriod"/>
            </a:pPr>
            <a:r>
              <a:rPr lang="zh-CN" altLang="en-US" dirty="0"/>
              <a:t>物理</a:t>
            </a:r>
            <a:r>
              <a:rPr lang="zh-CN" altLang="en-US" dirty="0" smtClean="0"/>
              <a:t>引擎</a:t>
            </a:r>
            <a:endParaRPr lang="en-US" altLang="zh-CN" dirty="0" smtClean="0"/>
          </a:p>
          <a:p>
            <a:pPr marL="514350" indent="-514350">
              <a:buFont typeface="+mj-lt"/>
              <a:buAutoNum type="arabicPeriod"/>
            </a:pPr>
            <a:r>
              <a:rPr lang="en-US" altLang="zh-CN" dirty="0" err="1" smtClean="0"/>
              <a:t>Mecanim</a:t>
            </a:r>
            <a:r>
              <a:rPr lang="zh-CN" altLang="en-US" dirty="0" smtClean="0"/>
              <a:t>动画系统</a:t>
            </a:r>
            <a:endParaRPr lang="en-US" altLang="zh-CN" dirty="0" smtClean="0"/>
          </a:p>
          <a:p>
            <a:pPr marL="514350" indent="-514350">
              <a:buFont typeface="+mj-lt"/>
              <a:buAutoNum type="arabicPeriod"/>
            </a:pPr>
            <a:r>
              <a:rPr lang="zh-CN" altLang="en-US" dirty="0">
                <a:solidFill>
                  <a:srgbClr val="FF0000"/>
                </a:solidFill>
              </a:rPr>
              <a:t>寻</a:t>
            </a:r>
            <a:r>
              <a:rPr lang="zh-CN" altLang="en-US" dirty="0" smtClean="0">
                <a:solidFill>
                  <a:srgbClr val="FF0000"/>
                </a:solidFill>
              </a:rPr>
              <a:t>路</a:t>
            </a:r>
            <a:endParaRPr lang="en-US" altLang="zh-CN" dirty="0" smtClean="0">
              <a:solidFill>
                <a:srgbClr val="FF0000"/>
              </a:solidFill>
            </a:endParaRPr>
          </a:p>
          <a:p>
            <a:pPr marL="514350" indent="-514350">
              <a:buFont typeface="+mj-lt"/>
              <a:buAutoNum type="arabicPeriod"/>
            </a:pPr>
            <a:r>
              <a:rPr lang="zh-CN" altLang="en-US" dirty="0" smtClean="0"/>
              <a:t>联网</a:t>
            </a:r>
            <a:endParaRPr lang="en-US" altLang="zh-CN" dirty="0" smtClean="0"/>
          </a:p>
          <a:p>
            <a:pPr marL="514350" indent="-514350">
              <a:buFont typeface="+mj-lt"/>
              <a:buAutoNum type="arabicPeriod"/>
            </a:pPr>
            <a:r>
              <a:rPr lang="zh-CN" altLang="en-US" dirty="0" smtClean="0"/>
              <a:t>创作中遇到的问题讨论</a:t>
            </a:r>
            <a:endParaRPr lang="en-US" altLang="zh-CN" dirty="0" smtClean="0"/>
          </a:p>
          <a:p>
            <a:endParaRPr lang="zh-CN" altLang="en-US" dirty="0"/>
          </a:p>
        </p:txBody>
      </p:sp>
    </p:spTree>
    <p:extLst>
      <p:ext uri="{BB962C8B-B14F-4D97-AF65-F5344CB8AC3E}">
        <p14:creationId xmlns:p14="http://schemas.microsoft.com/office/powerpoint/2010/main" val="315659802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90713" y="1138238"/>
            <a:ext cx="5362575" cy="4581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2140897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fontScale="55000" lnSpcReduction="20000"/>
          </a:bodyPr>
          <a:lstStyle/>
          <a:p>
            <a:r>
              <a:rPr lang="en-US" altLang="zh-CN" b="1" dirty="0" err="1"/>
              <a:t>NavMesh</a:t>
            </a:r>
            <a:r>
              <a:rPr lang="en-US" altLang="zh-CN" dirty="0"/>
              <a:t> (short for Navigation Mesh) is a data structure which describes the walkable surfaces of the game world and allows to find path from one walkable location to another in the game world. The data structure is built, or baked, automatically from your level geometry.</a:t>
            </a:r>
          </a:p>
          <a:p>
            <a:r>
              <a:rPr lang="en-US" altLang="zh-CN" b="1" dirty="0" err="1"/>
              <a:t>NavMesh</a:t>
            </a:r>
            <a:r>
              <a:rPr lang="en-US" altLang="zh-CN" b="1" dirty="0"/>
              <a:t> Agent</a:t>
            </a:r>
            <a:r>
              <a:rPr lang="en-US" altLang="zh-CN" dirty="0"/>
              <a:t> component help you to create characters which avoid each other while moving towards their goal. Agents reason about the game world using the </a:t>
            </a:r>
            <a:r>
              <a:rPr lang="en-US" altLang="zh-CN" dirty="0" err="1"/>
              <a:t>NavMesh</a:t>
            </a:r>
            <a:r>
              <a:rPr lang="en-US" altLang="zh-CN" dirty="0"/>
              <a:t> and they know how to avoid each other as well as moving obstacles.</a:t>
            </a:r>
          </a:p>
          <a:p>
            <a:r>
              <a:rPr lang="en-US" altLang="zh-CN" b="1" dirty="0"/>
              <a:t>Off-Mesh Link</a:t>
            </a:r>
            <a:r>
              <a:rPr lang="en-US" altLang="zh-CN" dirty="0"/>
              <a:t> component allows you to incorporate navigation shortcuts which cannot be represented using a walkable surface. For example, jumping over a ditch or a fence, or opening a door before walking through it, can be all described as Off-mesh links.</a:t>
            </a:r>
          </a:p>
          <a:p>
            <a:r>
              <a:rPr lang="en-US" altLang="zh-CN" b="1" dirty="0" err="1"/>
              <a:t>NavMesh</a:t>
            </a:r>
            <a:r>
              <a:rPr lang="en-US" altLang="zh-CN" b="1" dirty="0"/>
              <a:t> Obstacle</a:t>
            </a:r>
            <a:r>
              <a:rPr lang="en-US" altLang="zh-CN" dirty="0"/>
              <a:t> component allows you to describe moving obstacles the agents should avoid while navigating the world. A barrel or a crate controlled by the physics system is a good example of an obstacle. While the obstacle is moving the agents do their best to avoid it, but once the obstacle becomes stationary it will carve a hole in the </a:t>
            </a:r>
            <a:r>
              <a:rPr lang="en-US" altLang="zh-CN" dirty="0" err="1"/>
              <a:t>navmesh</a:t>
            </a:r>
            <a:r>
              <a:rPr lang="en-US" altLang="zh-CN" dirty="0"/>
              <a:t> so that the agents can change their paths to steer around it, or if the stationary obstacle is blocking the path way, the agents can find a different route.</a:t>
            </a:r>
          </a:p>
          <a:p>
            <a:endParaRPr lang="zh-CN" altLang="en-US" dirty="0"/>
          </a:p>
        </p:txBody>
      </p:sp>
    </p:spTree>
    <p:extLst>
      <p:ext uri="{BB962C8B-B14F-4D97-AF65-F5344CB8AC3E}">
        <p14:creationId xmlns:p14="http://schemas.microsoft.com/office/powerpoint/2010/main" val="321785705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Walkable Areas</a:t>
            </a:r>
            <a:endParaRPr lang="zh-CN" altLang="en-US" dirty="0"/>
          </a:p>
        </p:txBody>
      </p:sp>
      <p:sp>
        <p:nvSpPr>
          <p:cNvPr id="3" name="内容占位符 2"/>
          <p:cNvSpPr>
            <a:spLocks noGrp="1"/>
          </p:cNvSpPr>
          <p:nvPr>
            <p:ph idx="1"/>
          </p:nvPr>
        </p:nvSpPr>
        <p:spPr/>
        <p:txBody>
          <a:bodyPr/>
          <a:lstStyle/>
          <a:p>
            <a:endParaRPr lang="zh-CN" altLang="en-US"/>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6563" y="2238375"/>
            <a:ext cx="3190875" cy="2381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1237642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Finding Paths</a:t>
            </a:r>
            <a:endParaRPr lang="zh-CN" altLang="en-US" dirty="0"/>
          </a:p>
        </p:txBody>
      </p:sp>
      <p:sp>
        <p:nvSpPr>
          <p:cNvPr id="3" name="内容占位符 2"/>
          <p:cNvSpPr>
            <a:spLocks noGrp="1"/>
          </p:cNvSpPr>
          <p:nvPr>
            <p:ph idx="1"/>
          </p:nvPr>
        </p:nvSpPr>
        <p:spPr/>
        <p:txBody>
          <a:bodyPr/>
          <a:lstStyle/>
          <a:p>
            <a:endParaRPr lang="zh-CN"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6563" y="2238375"/>
            <a:ext cx="3190875" cy="2381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7393912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Following the Path</a:t>
            </a:r>
            <a:endParaRPr lang="zh-CN" altLang="en-US" dirty="0"/>
          </a:p>
        </p:txBody>
      </p:sp>
      <p:sp>
        <p:nvSpPr>
          <p:cNvPr id="3" name="内容占位符 2"/>
          <p:cNvSpPr>
            <a:spLocks noGrp="1"/>
          </p:cNvSpPr>
          <p:nvPr>
            <p:ph idx="1"/>
          </p:nvPr>
        </p:nvSpPr>
        <p:spPr/>
        <p:txBody>
          <a:bodyPr/>
          <a:lstStyle/>
          <a:p>
            <a:endParaRPr lang="zh-CN" altLang="en-US"/>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6563" y="2895600"/>
            <a:ext cx="3190875" cy="1066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532888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b="1" dirty="0"/>
              <a:t>Dolly Zoom (AKA the “Trombone” Effect)</a:t>
            </a:r>
            <a:endParaRPr lang="zh-CN" altLang="en-US" dirty="0"/>
          </a:p>
        </p:txBody>
      </p:sp>
      <p:sp>
        <p:nvSpPr>
          <p:cNvPr id="3" name="内容占位符 2"/>
          <p:cNvSpPr>
            <a:spLocks noGrp="1"/>
          </p:cNvSpPr>
          <p:nvPr>
            <p:ph idx="1"/>
          </p:nvPr>
        </p:nvSpPr>
        <p:spPr/>
        <p:txBody>
          <a:bodyPr/>
          <a:lstStyle/>
          <a:p>
            <a:endParaRPr lang="zh-CN" altLang="en-US" dirty="0"/>
          </a:p>
        </p:txBody>
      </p:sp>
      <p:pic>
        <p:nvPicPr>
          <p:cNvPr id="7170" name="Picture 2" descr="C:\Program Files\Unity\Editor\Data\Documentation\en\uploads\Main\EqualFrustumHeigh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95736" y="2276872"/>
            <a:ext cx="3933825" cy="1495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131210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Avoiding Obstacles</a:t>
            </a:r>
            <a:endParaRPr lang="zh-CN" altLang="en-US" dirty="0"/>
          </a:p>
        </p:txBody>
      </p:sp>
      <p:sp>
        <p:nvSpPr>
          <p:cNvPr id="3" name="内容占位符 2"/>
          <p:cNvSpPr>
            <a:spLocks noGrp="1"/>
          </p:cNvSpPr>
          <p:nvPr>
            <p:ph idx="1"/>
          </p:nvPr>
        </p:nvSpPr>
        <p:spPr/>
        <p:txBody>
          <a:bodyPr/>
          <a:lstStyle/>
          <a:p>
            <a:endParaRPr lang="zh-CN" altLang="en-US"/>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67150" y="2905125"/>
            <a:ext cx="1409700" cy="1047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3267711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Describing Off-mesh Links</a:t>
            </a:r>
            <a:endParaRPr lang="zh-CN" altLang="en-US" dirty="0"/>
          </a:p>
        </p:txBody>
      </p:sp>
      <p:sp>
        <p:nvSpPr>
          <p:cNvPr id="4" name="内容占位符 3"/>
          <p:cNvSpPr>
            <a:spLocks noGrp="1"/>
          </p:cNvSpPr>
          <p:nvPr>
            <p:ph idx="1"/>
          </p:nvPr>
        </p:nvSpPr>
        <p:spPr/>
        <p:txBody>
          <a:bodyPr/>
          <a:lstStyle/>
          <a:p>
            <a:endParaRPr lang="zh-CN" altLang="en-US"/>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6563" y="2243138"/>
            <a:ext cx="3190875" cy="23717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1747241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Building a </a:t>
            </a:r>
            <a:r>
              <a:rPr lang="en-US" altLang="zh-CN" b="1" dirty="0" err="1"/>
              <a:t>NavMesh</a:t>
            </a:r>
            <a:endParaRPr lang="zh-CN" altLang="en-US" dirty="0"/>
          </a:p>
        </p:txBody>
      </p:sp>
      <p:sp>
        <p:nvSpPr>
          <p:cNvPr id="3" name="内容占位符 2"/>
          <p:cNvSpPr>
            <a:spLocks noGrp="1"/>
          </p:cNvSpPr>
          <p:nvPr>
            <p:ph idx="1"/>
          </p:nvPr>
        </p:nvSpPr>
        <p:spPr/>
        <p:txBody>
          <a:bodyPr>
            <a:normAutofit fontScale="70000" lnSpcReduction="20000"/>
          </a:bodyPr>
          <a:lstStyle/>
          <a:p>
            <a:r>
              <a:rPr lang="en-US" altLang="zh-CN" b="1" dirty="0"/>
              <a:t>Select</a:t>
            </a:r>
            <a:r>
              <a:rPr lang="en-US" altLang="zh-CN" dirty="0"/>
              <a:t> scene geometry that should affect the navigation – walkable surfaces and obstacles.</a:t>
            </a:r>
          </a:p>
          <a:p>
            <a:r>
              <a:rPr lang="en-US" altLang="zh-CN" b="1" dirty="0"/>
              <a:t>Check Navigation Static</a:t>
            </a:r>
            <a:r>
              <a:rPr lang="en-US" altLang="zh-CN" dirty="0"/>
              <a:t> on to include selected objects in the </a:t>
            </a:r>
            <a:r>
              <a:rPr lang="en-US" altLang="zh-CN" dirty="0" err="1"/>
              <a:t>NavMesh</a:t>
            </a:r>
            <a:r>
              <a:rPr lang="en-US" altLang="zh-CN" dirty="0"/>
              <a:t> baking process.</a:t>
            </a:r>
          </a:p>
          <a:p>
            <a:r>
              <a:rPr lang="en-US" altLang="zh-CN" b="1" dirty="0"/>
              <a:t>Adjust</a:t>
            </a:r>
            <a:r>
              <a:rPr lang="en-US" altLang="zh-CN" dirty="0"/>
              <a:t> the bake settings to match your agent size. </a:t>
            </a:r>
          </a:p>
          <a:p>
            <a:pPr lvl="1"/>
            <a:r>
              <a:rPr lang="en-US" altLang="zh-CN" i="1" dirty="0"/>
              <a:t>Agent Radius</a:t>
            </a:r>
            <a:r>
              <a:rPr lang="en-US" altLang="zh-CN" dirty="0"/>
              <a:t> defines how close the agent center can get to a wall or a ledge.</a:t>
            </a:r>
          </a:p>
          <a:p>
            <a:pPr lvl="1"/>
            <a:r>
              <a:rPr lang="en-US" altLang="zh-CN" i="1" dirty="0"/>
              <a:t>Agent Height</a:t>
            </a:r>
            <a:r>
              <a:rPr lang="en-US" altLang="zh-CN" dirty="0"/>
              <a:t> defines how low the spaces are that the agent can reach.</a:t>
            </a:r>
          </a:p>
          <a:p>
            <a:pPr lvl="1"/>
            <a:r>
              <a:rPr lang="en-US" altLang="zh-CN" i="1" dirty="0"/>
              <a:t>Max Slope</a:t>
            </a:r>
            <a:r>
              <a:rPr lang="en-US" altLang="zh-CN" dirty="0"/>
              <a:t> defines how steep the ramps are that the agent walk up.</a:t>
            </a:r>
          </a:p>
          <a:p>
            <a:pPr lvl="1"/>
            <a:r>
              <a:rPr lang="en-US" altLang="zh-CN" i="1" dirty="0"/>
              <a:t>Step Height</a:t>
            </a:r>
            <a:r>
              <a:rPr lang="en-US" altLang="zh-CN" dirty="0"/>
              <a:t> defines how high obstructions are that the agent can step on.</a:t>
            </a:r>
          </a:p>
          <a:p>
            <a:r>
              <a:rPr lang="en-US" altLang="zh-CN" b="1" dirty="0"/>
              <a:t>Click bake</a:t>
            </a:r>
            <a:r>
              <a:rPr lang="en-US" altLang="zh-CN" dirty="0"/>
              <a:t> to build the </a:t>
            </a:r>
            <a:r>
              <a:rPr lang="en-US" altLang="zh-CN" dirty="0" err="1"/>
              <a:t>NavMesh</a:t>
            </a:r>
            <a:r>
              <a:rPr lang="en-US" altLang="zh-CN" dirty="0"/>
              <a:t>.</a:t>
            </a:r>
          </a:p>
          <a:p>
            <a:endParaRPr lang="zh-CN" altLang="en-US" dirty="0"/>
          </a:p>
        </p:txBody>
      </p:sp>
    </p:spTree>
    <p:extLst>
      <p:ext uri="{BB962C8B-B14F-4D97-AF65-F5344CB8AC3E}">
        <p14:creationId xmlns:p14="http://schemas.microsoft.com/office/powerpoint/2010/main" val="117819909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7664" y="116632"/>
            <a:ext cx="5887154" cy="32472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2408" y="3429000"/>
            <a:ext cx="5886623" cy="32469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5242240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Creating a </a:t>
            </a:r>
            <a:r>
              <a:rPr lang="en-US" altLang="zh-CN" b="1" dirty="0" err="1"/>
              <a:t>NavMesh</a:t>
            </a:r>
            <a:r>
              <a:rPr lang="en-US" altLang="zh-CN" b="1" dirty="0"/>
              <a:t> Agent</a:t>
            </a:r>
            <a:endParaRPr lang="zh-CN" altLang="en-US" dirty="0"/>
          </a:p>
        </p:txBody>
      </p:sp>
      <p:sp>
        <p:nvSpPr>
          <p:cNvPr id="3" name="内容占位符 2"/>
          <p:cNvSpPr>
            <a:spLocks noGrp="1"/>
          </p:cNvSpPr>
          <p:nvPr>
            <p:ph idx="1"/>
          </p:nvPr>
        </p:nvSpPr>
        <p:spPr/>
        <p:txBody>
          <a:bodyPr/>
          <a:lstStyle/>
          <a:p>
            <a:endParaRPr lang="zh-CN" altLang="en-US"/>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584" y="1340768"/>
            <a:ext cx="7705725" cy="5229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2274372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dirty="0"/>
          </a:p>
        </p:txBody>
      </p:sp>
      <p:sp>
        <p:nvSpPr>
          <p:cNvPr id="3" name="内容占位符 2"/>
          <p:cNvSpPr>
            <a:spLocks noGrp="1"/>
          </p:cNvSpPr>
          <p:nvPr>
            <p:ph idx="1"/>
          </p:nvPr>
        </p:nvSpPr>
        <p:spPr/>
        <p:txBody>
          <a:bodyPr/>
          <a:lstStyle/>
          <a:p>
            <a:endParaRPr lang="zh-CN" altLang="en-US"/>
          </a:p>
        </p:txBody>
      </p:sp>
      <p:sp>
        <p:nvSpPr>
          <p:cNvPr id="4" name="矩形 3"/>
          <p:cNvSpPr/>
          <p:nvPr/>
        </p:nvSpPr>
        <p:spPr>
          <a:xfrm>
            <a:off x="827584" y="1484784"/>
            <a:ext cx="7542584" cy="3693319"/>
          </a:xfrm>
          <a:prstGeom prst="rect">
            <a:avLst/>
          </a:prstGeom>
        </p:spPr>
        <p:txBody>
          <a:bodyPr wrap="square">
            <a:spAutoFit/>
          </a:bodyPr>
          <a:lstStyle/>
          <a:p>
            <a:r>
              <a:rPr lang="en-US" altLang="zh-CN" dirty="0"/>
              <a:t> // </a:t>
            </a:r>
            <a:r>
              <a:rPr lang="en-US" altLang="zh-CN" dirty="0" err="1"/>
              <a:t>MoveTo.cs</a:t>
            </a:r>
            <a:endParaRPr lang="en-US" altLang="zh-CN" dirty="0"/>
          </a:p>
          <a:p>
            <a:r>
              <a:rPr lang="en-US" altLang="zh-CN" dirty="0"/>
              <a:t>    using </a:t>
            </a:r>
            <a:r>
              <a:rPr lang="en-US" altLang="zh-CN" dirty="0" err="1"/>
              <a:t>UnityEngine</a:t>
            </a:r>
            <a:r>
              <a:rPr lang="en-US" altLang="zh-CN" dirty="0"/>
              <a:t>;</a:t>
            </a:r>
          </a:p>
          <a:p>
            <a:r>
              <a:rPr lang="en-US" altLang="zh-CN" dirty="0"/>
              <a:t>    using </a:t>
            </a:r>
            <a:r>
              <a:rPr lang="en-US" altLang="zh-CN" dirty="0" err="1"/>
              <a:t>System.Collections</a:t>
            </a:r>
            <a:r>
              <a:rPr lang="en-US" altLang="zh-CN" dirty="0"/>
              <a:t>;</a:t>
            </a:r>
          </a:p>
          <a:p>
            <a:r>
              <a:rPr lang="en-US" altLang="zh-CN" dirty="0"/>
              <a:t>    </a:t>
            </a:r>
          </a:p>
          <a:p>
            <a:r>
              <a:rPr lang="en-US" altLang="zh-CN" dirty="0"/>
              <a:t>    public class </a:t>
            </a:r>
            <a:r>
              <a:rPr lang="en-US" altLang="zh-CN" dirty="0" err="1"/>
              <a:t>MoveTo</a:t>
            </a:r>
            <a:r>
              <a:rPr lang="en-US" altLang="zh-CN" dirty="0"/>
              <a:t> : </a:t>
            </a:r>
            <a:r>
              <a:rPr lang="en-US" altLang="zh-CN" dirty="0" err="1"/>
              <a:t>MonoBehaviour</a:t>
            </a:r>
            <a:r>
              <a:rPr lang="en-US" altLang="zh-CN" dirty="0"/>
              <a:t> {</a:t>
            </a:r>
          </a:p>
          <a:p>
            <a:r>
              <a:rPr lang="en-US" altLang="zh-CN" dirty="0"/>
              <a:t>       </a:t>
            </a:r>
          </a:p>
          <a:p>
            <a:r>
              <a:rPr lang="en-US" altLang="zh-CN" dirty="0"/>
              <a:t>       public Transform goal;</a:t>
            </a:r>
          </a:p>
          <a:p>
            <a:r>
              <a:rPr lang="en-US" altLang="zh-CN" dirty="0"/>
              <a:t>       </a:t>
            </a:r>
          </a:p>
          <a:p>
            <a:r>
              <a:rPr lang="en-US" altLang="zh-CN" dirty="0"/>
              <a:t>       void Start () {</a:t>
            </a:r>
          </a:p>
          <a:p>
            <a:r>
              <a:rPr lang="en-US" altLang="zh-CN" dirty="0"/>
              <a:t>          </a:t>
            </a:r>
            <a:r>
              <a:rPr lang="en-US" altLang="zh-CN" dirty="0" err="1"/>
              <a:t>NavMeshAgent</a:t>
            </a:r>
            <a:r>
              <a:rPr lang="en-US" altLang="zh-CN" dirty="0"/>
              <a:t> agent = </a:t>
            </a:r>
            <a:r>
              <a:rPr lang="en-US" altLang="zh-CN" dirty="0" err="1"/>
              <a:t>GetComponent</a:t>
            </a:r>
            <a:r>
              <a:rPr lang="en-US" altLang="zh-CN" dirty="0"/>
              <a:t>&lt;</a:t>
            </a:r>
            <a:r>
              <a:rPr lang="en-US" altLang="zh-CN" dirty="0" err="1"/>
              <a:t>NavMeshAgent</a:t>
            </a:r>
            <a:r>
              <a:rPr lang="en-US" altLang="zh-CN" dirty="0"/>
              <a:t>&gt;();</a:t>
            </a:r>
          </a:p>
          <a:p>
            <a:r>
              <a:rPr lang="en-US" altLang="zh-CN" dirty="0"/>
              <a:t>          </a:t>
            </a:r>
            <a:r>
              <a:rPr lang="en-US" altLang="zh-CN" dirty="0" err="1"/>
              <a:t>agent.destination</a:t>
            </a:r>
            <a:r>
              <a:rPr lang="en-US" altLang="zh-CN" dirty="0"/>
              <a:t> = </a:t>
            </a:r>
            <a:r>
              <a:rPr lang="en-US" altLang="zh-CN" dirty="0" err="1"/>
              <a:t>goal.position</a:t>
            </a:r>
            <a:r>
              <a:rPr lang="en-US" altLang="zh-CN" dirty="0"/>
              <a:t>; </a:t>
            </a:r>
          </a:p>
          <a:p>
            <a:r>
              <a:rPr lang="en-US" altLang="zh-CN" dirty="0"/>
              <a:t>       }</a:t>
            </a:r>
          </a:p>
          <a:p>
            <a:r>
              <a:rPr lang="en-US" altLang="zh-CN" dirty="0"/>
              <a:t>    }</a:t>
            </a:r>
            <a:endParaRPr lang="zh-CN" altLang="en-US" dirty="0"/>
          </a:p>
        </p:txBody>
      </p:sp>
    </p:spTree>
    <p:extLst>
      <p:ext uri="{BB962C8B-B14F-4D97-AF65-F5344CB8AC3E}">
        <p14:creationId xmlns:p14="http://schemas.microsoft.com/office/powerpoint/2010/main" val="243674616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Creating an Off-mesh Link</a:t>
            </a:r>
            <a:endParaRPr lang="zh-CN" altLang="en-US" dirty="0"/>
          </a:p>
        </p:txBody>
      </p:sp>
      <p:sp>
        <p:nvSpPr>
          <p:cNvPr id="3" name="内容占位符 2"/>
          <p:cNvSpPr>
            <a:spLocks noGrp="1"/>
          </p:cNvSpPr>
          <p:nvPr>
            <p:ph idx="1"/>
          </p:nvPr>
        </p:nvSpPr>
        <p:spPr/>
        <p:txBody>
          <a:bodyPr/>
          <a:lstStyle/>
          <a:p>
            <a:endParaRPr lang="zh-CN" altLang="en-US"/>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1988" y="1309688"/>
            <a:ext cx="7820025" cy="4238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4230642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b="1" dirty="0"/>
              <a:t>Building Height Mesh for Accurate Character Placement</a:t>
            </a:r>
            <a:endParaRPr lang="zh-CN" altLang="en-US" dirty="0"/>
          </a:p>
        </p:txBody>
      </p:sp>
      <p:sp>
        <p:nvSpPr>
          <p:cNvPr id="3" name="内容占位符 2"/>
          <p:cNvSpPr>
            <a:spLocks noGrp="1"/>
          </p:cNvSpPr>
          <p:nvPr>
            <p:ph idx="1"/>
          </p:nvPr>
        </p:nvSpPr>
        <p:spPr/>
        <p:txBody>
          <a:bodyPr/>
          <a:lstStyle/>
          <a:p>
            <a:endParaRPr lang="zh-CN" altLang="en-US"/>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8638" y="1501477"/>
            <a:ext cx="8086725" cy="5095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09256080"/>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Navigation Areas and Costs</a:t>
            </a:r>
            <a:endParaRPr lang="zh-CN" altLang="en-US" dirty="0"/>
          </a:p>
        </p:txBody>
      </p:sp>
      <p:sp>
        <p:nvSpPr>
          <p:cNvPr id="3" name="内容占位符 2"/>
          <p:cNvSpPr>
            <a:spLocks noGrp="1"/>
          </p:cNvSpPr>
          <p:nvPr>
            <p:ph idx="1"/>
          </p:nvPr>
        </p:nvSpPr>
        <p:spPr/>
        <p:txBody>
          <a:bodyPr/>
          <a:lstStyle/>
          <a:p>
            <a:endParaRPr lang="zh-CN" altLang="en-US"/>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1198131"/>
            <a:ext cx="8534400" cy="5648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3960956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28788" y="857250"/>
            <a:ext cx="5686425" cy="5143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147225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err="1"/>
              <a:t>Raycasting</a:t>
            </a:r>
            <a:endParaRPr lang="zh-CN" altLang="en-US" dirty="0"/>
          </a:p>
        </p:txBody>
      </p:sp>
      <p:sp>
        <p:nvSpPr>
          <p:cNvPr id="3" name="内容占位符 2"/>
          <p:cNvSpPr>
            <a:spLocks noGrp="1"/>
          </p:cNvSpPr>
          <p:nvPr>
            <p:ph idx="1"/>
          </p:nvPr>
        </p:nvSpPr>
        <p:spPr/>
        <p:txBody>
          <a:bodyPr/>
          <a:lstStyle/>
          <a:p>
            <a:r>
              <a:rPr lang="zh-CN" altLang="en-US" dirty="0" smtClean="0"/>
              <a:t>鼠标点选</a:t>
            </a:r>
            <a:endParaRPr lang="zh-CN" altLang="en-US" dirty="0"/>
          </a:p>
        </p:txBody>
      </p:sp>
      <p:sp>
        <p:nvSpPr>
          <p:cNvPr id="5" name="矩形 4"/>
          <p:cNvSpPr/>
          <p:nvPr/>
        </p:nvSpPr>
        <p:spPr>
          <a:xfrm>
            <a:off x="899592" y="2348880"/>
            <a:ext cx="7182544" cy="3416320"/>
          </a:xfrm>
          <a:prstGeom prst="rect">
            <a:avLst/>
          </a:prstGeom>
        </p:spPr>
        <p:txBody>
          <a:bodyPr wrap="square">
            <a:spAutoFit/>
          </a:bodyPr>
          <a:lstStyle/>
          <a:p>
            <a:r>
              <a:rPr lang="en-US" altLang="zh-CN" dirty="0"/>
              <a:t> public Camera </a:t>
            </a:r>
            <a:r>
              <a:rPr lang="en-US" altLang="zh-CN" dirty="0" err="1"/>
              <a:t>camera</a:t>
            </a:r>
            <a:r>
              <a:rPr lang="en-US" altLang="zh-CN" dirty="0"/>
              <a:t>;</a:t>
            </a:r>
          </a:p>
          <a:p>
            <a:endParaRPr lang="en-US" altLang="zh-CN" dirty="0"/>
          </a:p>
          <a:p>
            <a:r>
              <a:rPr lang="en-US" altLang="zh-CN" dirty="0"/>
              <a:t>    void Start(){</a:t>
            </a:r>
          </a:p>
          <a:p>
            <a:r>
              <a:rPr lang="en-US" altLang="zh-CN" dirty="0"/>
              <a:t>        </a:t>
            </a:r>
            <a:r>
              <a:rPr lang="en-US" altLang="zh-CN" dirty="0" err="1"/>
              <a:t>RaycastHit</a:t>
            </a:r>
            <a:r>
              <a:rPr lang="en-US" altLang="zh-CN" dirty="0"/>
              <a:t> hit;</a:t>
            </a:r>
          </a:p>
          <a:p>
            <a:r>
              <a:rPr lang="en-US" altLang="zh-CN" dirty="0"/>
              <a:t>        Ray </a:t>
            </a:r>
            <a:r>
              <a:rPr lang="en-US" altLang="zh-CN" dirty="0" err="1"/>
              <a:t>ray</a:t>
            </a:r>
            <a:r>
              <a:rPr lang="en-US" altLang="zh-CN" dirty="0"/>
              <a:t> = </a:t>
            </a:r>
            <a:r>
              <a:rPr lang="en-US" altLang="zh-CN" dirty="0" err="1"/>
              <a:t>camera.ScreenPointToRay</a:t>
            </a:r>
            <a:r>
              <a:rPr lang="en-US" altLang="zh-CN" dirty="0"/>
              <a:t>(</a:t>
            </a:r>
            <a:r>
              <a:rPr lang="en-US" altLang="zh-CN" dirty="0" err="1"/>
              <a:t>Input.mousePosition</a:t>
            </a:r>
            <a:r>
              <a:rPr lang="en-US" altLang="zh-CN" dirty="0"/>
              <a:t>);</a:t>
            </a:r>
          </a:p>
          <a:p>
            <a:r>
              <a:rPr lang="en-US" altLang="zh-CN" dirty="0"/>
              <a:t>        </a:t>
            </a:r>
          </a:p>
          <a:p>
            <a:r>
              <a:rPr lang="en-US" altLang="zh-CN" dirty="0"/>
              <a:t>        if (</a:t>
            </a:r>
            <a:r>
              <a:rPr lang="en-US" altLang="zh-CN" dirty="0" err="1"/>
              <a:t>Physics.Raycast</a:t>
            </a:r>
            <a:r>
              <a:rPr lang="en-US" altLang="zh-CN" dirty="0"/>
              <a:t>(ray, out hit)) {</a:t>
            </a:r>
          </a:p>
          <a:p>
            <a:r>
              <a:rPr lang="en-US" altLang="zh-CN" dirty="0"/>
              <a:t>            Transform </a:t>
            </a:r>
            <a:r>
              <a:rPr lang="en-US" altLang="zh-CN" dirty="0" err="1"/>
              <a:t>objectHit</a:t>
            </a:r>
            <a:r>
              <a:rPr lang="en-US" altLang="zh-CN" dirty="0"/>
              <a:t> = </a:t>
            </a:r>
            <a:r>
              <a:rPr lang="en-US" altLang="zh-CN" dirty="0" err="1"/>
              <a:t>hit.transform</a:t>
            </a:r>
            <a:r>
              <a:rPr lang="en-US" altLang="zh-CN" dirty="0"/>
              <a:t>;</a:t>
            </a:r>
          </a:p>
          <a:p>
            <a:r>
              <a:rPr lang="en-US" altLang="zh-CN" dirty="0"/>
              <a:t>            </a:t>
            </a:r>
          </a:p>
          <a:p>
            <a:r>
              <a:rPr lang="en-US" altLang="zh-CN" dirty="0"/>
              <a:t>            // Do something with the object that was hit by the </a:t>
            </a:r>
            <a:r>
              <a:rPr lang="en-US" altLang="zh-CN" dirty="0" err="1"/>
              <a:t>raycast</a:t>
            </a:r>
            <a:r>
              <a:rPr lang="en-US" altLang="zh-CN" dirty="0"/>
              <a:t>.</a:t>
            </a:r>
          </a:p>
          <a:p>
            <a:r>
              <a:rPr lang="en-US" altLang="zh-CN" dirty="0"/>
              <a:t>        }</a:t>
            </a:r>
          </a:p>
          <a:p>
            <a:r>
              <a:rPr lang="en-US" altLang="zh-CN" dirty="0"/>
              <a:t>    }</a:t>
            </a:r>
            <a:endParaRPr lang="zh-CN" altLang="en-US" dirty="0"/>
          </a:p>
        </p:txBody>
      </p:sp>
    </p:spTree>
    <p:extLst>
      <p:ext uri="{BB962C8B-B14F-4D97-AF65-F5344CB8AC3E}">
        <p14:creationId xmlns:p14="http://schemas.microsoft.com/office/powerpoint/2010/main" val="302223799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Area Types</a:t>
            </a:r>
            <a:endParaRPr lang="zh-CN" altLang="en-US" dirty="0"/>
          </a:p>
        </p:txBody>
      </p:sp>
      <p:sp>
        <p:nvSpPr>
          <p:cNvPr id="3" name="内容占位符 2"/>
          <p:cNvSpPr>
            <a:spLocks noGrp="1"/>
          </p:cNvSpPr>
          <p:nvPr>
            <p:ph idx="1"/>
          </p:nvPr>
        </p:nvSpPr>
        <p:spPr/>
        <p:txBody>
          <a:bodyPr/>
          <a:lstStyle/>
          <a:p>
            <a:endParaRPr lang="zh-CN" altLang="en-US"/>
          </a:p>
        </p:txBody>
      </p:sp>
      <p:pic>
        <p:nvPicPr>
          <p:cNvPr id="12290" name="Picture 2" descr="C:\Program Files\Unity\Editor\Data\Documentation\en\uploads\Main\NavMeshAreaTypeLis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65485" y="1772816"/>
            <a:ext cx="2867025" cy="3609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961584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Area Mask</a:t>
            </a:r>
            <a:endParaRPr lang="zh-CN" altLang="en-US" dirty="0"/>
          </a:p>
        </p:txBody>
      </p:sp>
      <p:sp>
        <p:nvSpPr>
          <p:cNvPr id="3" name="内容占位符 2"/>
          <p:cNvSpPr>
            <a:spLocks noGrp="1"/>
          </p:cNvSpPr>
          <p:nvPr>
            <p:ph idx="1"/>
          </p:nvPr>
        </p:nvSpPr>
        <p:spPr>
          <a:xfrm>
            <a:off x="457200" y="1600200"/>
            <a:ext cx="4690864" cy="4525963"/>
          </a:xfrm>
        </p:spPr>
        <p:txBody>
          <a:bodyPr/>
          <a:lstStyle/>
          <a:p>
            <a:r>
              <a:rPr lang="en-US" altLang="zh-CN" dirty="0"/>
              <a:t>Each agent has an </a:t>
            </a:r>
            <a:r>
              <a:rPr lang="en-US" altLang="zh-CN" i="1" dirty="0"/>
              <a:t>Area Mask</a:t>
            </a:r>
            <a:r>
              <a:rPr lang="en-US" altLang="zh-CN" dirty="0"/>
              <a:t> which describes which areas it can use when navigating. The area mask can be set in the agent properties, or the bitmask can be manipulated using a script at runtime.</a:t>
            </a:r>
            <a:endParaRPr lang="zh-CN" altLang="en-US" dirty="0"/>
          </a:p>
        </p:txBody>
      </p:sp>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80112" y="1556792"/>
            <a:ext cx="2771775" cy="4619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5744589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b="1" dirty="0"/>
              <a:t>Loading Multiple </a:t>
            </a:r>
            <a:r>
              <a:rPr lang="en-US" altLang="zh-CN" b="1" dirty="0" err="1"/>
              <a:t>NavMeshes</a:t>
            </a:r>
            <a:r>
              <a:rPr lang="en-US" altLang="zh-CN" b="1" dirty="0"/>
              <a:t> using Additive Loading</a:t>
            </a:r>
            <a:endParaRPr lang="zh-CN" altLang="en-US" dirty="0"/>
          </a:p>
        </p:txBody>
      </p:sp>
      <p:sp>
        <p:nvSpPr>
          <p:cNvPr id="3" name="内容占位符 2"/>
          <p:cNvSpPr>
            <a:spLocks noGrp="1"/>
          </p:cNvSpPr>
          <p:nvPr>
            <p:ph idx="1"/>
          </p:nvPr>
        </p:nvSpPr>
        <p:spPr/>
        <p:txBody>
          <a:bodyPr/>
          <a:lstStyle/>
          <a:p>
            <a:endParaRPr lang="zh-CN" altLang="en-US"/>
          </a:p>
        </p:txBody>
      </p:sp>
      <p:pic>
        <p:nvPicPr>
          <p:cNvPr id="1433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1600" y="1484784"/>
            <a:ext cx="6972300" cy="2038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33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5616" y="4005064"/>
            <a:ext cx="6972300" cy="1838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6685706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normAutofit/>
          </a:bodyPr>
          <a:lstStyle/>
          <a:p>
            <a:r>
              <a:rPr lang="en-US" altLang="zh-CN" b="1" dirty="0"/>
              <a:t>Using </a:t>
            </a:r>
            <a:r>
              <a:rPr lang="en-US" altLang="zh-CN" b="1" dirty="0" err="1"/>
              <a:t>NavMesh</a:t>
            </a:r>
            <a:r>
              <a:rPr lang="en-US" altLang="zh-CN" b="1" dirty="0"/>
              <a:t> Agent with Other Components</a:t>
            </a:r>
            <a:endParaRPr lang="zh-CN" altLang="en-US" dirty="0"/>
          </a:p>
        </p:txBody>
      </p:sp>
      <p:sp>
        <p:nvSpPr>
          <p:cNvPr id="4" name="副标题 3"/>
          <p:cNvSpPr>
            <a:spLocks noGrp="1"/>
          </p:cNvSpPr>
          <p:nvPr>
            <p:ph type="subTitle" idx="1"/>
          </p:nvPr>
        </p:nvSpPr>
        <p:spPr/>
        <p:txBody>
          <a:bodyPr/>
          <a:lstStyle/>
          <a:p>
            <a:endParaRPr lang="zh-CN" altLang="en-US"/>
          </a:p>
        </p:txBody>
      </p:sp>
    </p:spTree>
    <p:extLst>
      <p:ext uri="{BB962C8B-B14F-4D97-AF65-F5344CB8AC3E}">
        <p14:creationId xmlns:p14="http://schemas.microsoft.com/office/powerpoint/2010/main" val="781700526"/>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err="1"/>
              <a:t>NavMesh</a:t>
            </a:r>
            <a:r>
              <a:rPr lang="en-US" altLang="zh-CN" b="1" dirty="0"/>
              <a:t> Agent and Physics</a:t>
            </a:r>
            <a:endParaRPr lang="zh-CN" altLang="en-US" dirty="0"/>
          </a:p>
        </p:txBody>
      </p:sp>
      <p:sp>
        <p:nvSpPr>
          <p:cNvPr id="3" name="内容占位符 2"/>
          <p:cNvSpPr>
            <a:spLocks noGrp="1"/>
          </p:cNvSpPr>
          <p:nvPr>
            <p:ph idx="1"/>
          </p:nvPr>
        </p:nvSpPr>
        <p:spPr/>
        <p:txBody>
          <a:bodyPr>
            <a:normAutofit fontScale="55000" lnSpcReduction="20000"/>
          </a:bodyPr>
          <a:lstStyle/>
          <a:p>
            <a:r>
              <a:rPr lang="en-US" altLang="zh-CN" dirty="0"/>
              <a:t>You don’t need to add physics colliders to </a:t>
            </a:r>
            <a:r>
              <a:rPr lang="en-US" altLang="zh-CN" dirty="0" err="1"/>
              <a:t>NavMesh</a:t>
            </a:r>
            <a:r>
              <a:rPr lang="en-US" altLang="zh-CN" dirty="0"/>
              <a:t> Agents for them to avoid each other </a:t>
            </a:r>
          </a:p>
          <a:p>
            <a:pPr lvl="1"/>
            <a:r>
              <a:rPr lang="en-US" altLang="zh-CN" dirty="0"/>
              <a:t>That is, the navigation system simulates agents and their reaction to obstacles and the static world. Here the static world is the baked </a:t>
            </a:r>
            <a:r>
              <a:rPr lang="en-US" altLang="zh-CN" dirty="0" err="1"/>
              <a:t>NavMesh</a:t>
            </a:r>
            <a:r>
              <a:rPr lang="en-US" altLang="zh-CN" dirty="0"/>
              <a:t>.</a:t>
            </a:r>
          </a:p>
          <a:p>
            <a:r>
              <a:rPr lang="en-US" altLang="zh-CN" dirty="0"/>
              <a:t>If you want a </a:t>
            </a:r>
            <a:r>
              <a:rPr lang="en-US" altLang="zh-CN" dirty="0" err="1"/>
              <a:t>NavMesh</a:t>
            </a:r>
            <a:r>
              <a:rPr lang="en-US" altLang="zh-CN" dirty="0"/>
              <a:t> Agent to push around physics objects or use physics triggers: </a:t>
            </a:r>
          </a:p>
          <a:p>
            <a:pPr lvl="1"/>
            <a:r>
              <a:rPr lang="en-US" altLang="zh-CN" dirty="0"/>
              <a:t>Add a Collider component (if not present)</a:t>
            </a:r>
          </a:p>
          <a:p>
            <a:pPr lvl="1"/>
            <a:r>
              <a:rPr lang="en-US" altLang="zh-CN" dirty="0"/>
              <a:t>Add </a:t>
            </a:r>
            <a:r>
              <a:rPr lang="en-US" altLang="zh-CN" dirty="0" err="1"/>
              <a:t>Rigidbody</a:t>
            </a:r>
            <a:r>
              <a:rPr lang="en-US" altLang="zh-CN" dirty="0"/>
              <a:t> component </a:t>
            </a:r>
          </a:p>
          <a:p>
            <a:pPr lvl="2"/>
            <a:r>
              <a:rPr lang="en-US" altLang="zh-CN" dirty="0"/>
              <a:t>Turn on kinematic (Is Kinematic) - this is important!</a:t>
            </a:r>
          </a:p>
          <a:p>
            <a:pPr lvl="2"/>
            <a:r>
              <a:rPr lang="en-US" altLang="zh-CN" dirty="0"/>
              <a:t>Kinematic means that the rigid body is controlled by something else than the physics simulation</a:t>
            </a:r>
          </a:p>
          <a:p>
            <a:r>
              <a:rPr lang="en-US" altLang="zh-CN" dirty="0"/>
              <a:t>If both </a:t>
            </a:r>
            <a:r>
              <a:rPr lang="en-US" altLang="zh-CN" dirty="0" err="1"/>
              <a:t>NavMesh</a:t>
            </a:r>
            <a:r>
              <a:rPr lang="en-US" altLang="zh-CN" dirty="0"/>
              <a:t> Agent and </a:t>
            </a:r>
            <a:r>
              <a:rPr lang="en-US" altLang="zh-CN" dirty="0" err="1"/>
              <a:t>Rigidbody</a:t>
            </a:r>
            <a:r>
              <a:rPr lang="en-US" altLang="zh-CN" dirty="0"/>
              <a:t> (non-kinematic) are active at the same time, you have race condition </a:t>
            </a:r>
          </a:p>
          <a:p>
            <a:pPr lvl="1"/>
            <a:r>
              <a:rPr lang="en-US" altLang="zh-CN" dirty="0"/>
              <a:t>Both components may try to move the agent at the same which leads to undefined behavior</a:t>
            </a:r>
          </a:p>
          <a:p>
            <a:r>
              <a:rPr lang="en-US" altLang="zh-CN" dirty="0"/>
              <a:t>You can use a </a:t>
            </a:r>
            <a:r>
              <a:rPr lang="en-US" altLang="zh-CN" dirty="0" err="1"/>
              <a:t>NavMesh</a:t>
            </a:r>
            <a:r>
              <a:rPr lang="en-US" altLang="zh-CN" dirty="0"/>
              <a:t> Agent to move e.g. a player character, without physics </a:t>
            </a:r>
          </a:p>
          <a:p>
            <a:pPr lvl="1"/>
            <a:r>
              <a:rPr lang="en-US" altLang="zh-CN" dirty="0"/>
              <a:t>Set players agent’s avoidance priority to a small number (high priority), to allow the player to brush through crowds</a:t>
            </a:r>
          </a:p>
          <a:p>
            <a:pPr lvl="1"/>
            <a:r>
              <a:rPr lang="en-US" altLang="zh-CN" dirty="0"/>
              <a:t>Move the player agent using </a:t>
            </a:r>
            <a:r>
              <a:rPr lang="en-US" altLang="zh-CN" dirty="0" err="1">
                <a:hlinkClick r:id="rId2"/>
              </a:rPr>
              <a:t>NavMeshAgent.velocity</a:t>
            </a:r>
            <a:r>
              <a:rPr lang="en-US" altLang="zh-CN" dirty="0"/>
              <a:t>, so that other agents can predict the player movement to avoid the player.</a:t>
            </a:r>
          </a:p>
          <a:p>
            <a:endParaRPr lang="zh-CN" altLang="en-US" dirty="0"/>
          </a:p>
        </p:txBody>
      </p:sp>
    </p:spTree>
    <p:extLst>
      <p:ext uri="{BB962C8B-B14F-4D97-AF65-F5344CB8AC3E}">
        <p14:creationId xmlns:p14="http://schemas.microsoft.com/office/powerpoint/2010/main" val="311213501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err="1"/>
              <a:t>NavMesh</a:t>
            </a:r>
            <a:r>
              <a:rPr lang="en-US" altLang="zh-CN" b="1" dirty="0"/>
              <a:t> Agent and Animator</a:t>
            </a:r>
            <a:endParaRPr lang="zh-CN" altLang="en-US" dirty="0"/>
          </a:p>
        </p:txBody>
      </p:sp>
      <p:sp>
        <p:nvSpPr>
          <p:cNvPr id="3" name="内容占位符 2"/>
          <p:cNvSpPr>
            <a:spLocks noGrp="1"/>
          </p:cNvSpPr>
          <p:nvPr>
            <p:ph idx="1"/>
          </p:nvPr>
        </p:nvSpPr>
        <p:spPr/>
        <p:txBody>
          <a:bodyPr>
            <a:normAutofit fontScale="55000" lnSpcReduction="20000"/>
          </a:bodyPr>
          <a:lstStyle/>
          <a:p>
            <a:r>
              <a:rPr lang="en-US" altLang="zh-CN" dirty="0" err="1"/>
              <a:t>NavMesh</a:t>
            </a:r>
            <a:r>
              <a:rPr lang="en-US" altLang="zh-CN" dirty="0"/>
              <a:t> Agent and Animator with Root Motion can cause race condition </a:t>
            </a:r>
          </a:p>
          <a:p>
            <a:pPr lvl="1"/>
            <a:r>
              <a:rPr lang="en-US" altLang="zh-CN" dirty="0"/>
              <a:t>Both components try to move the transform each frame</a:t>
            </a:r>
          </a:p>
          <a:p>
            <a:pPr lvl="1"/>
            <a:r>
              <a:rPr lang="en-US" altLang="zh-CN" dirty="0"/>
              <a:t>Two possible solutions</a:t>
            </a:r>
          </a:p>
          <a:p>
            <a:r>
              <a:rPr lang="en-US" altLang="zh-CN" dirty="0"/>
              <a:t>Information should always flow in one direction </a:t>
            </a:r>
          </a:p>
          <a:p>
            <a:pPr lvl="1"/>
            <a:r>
              <a:rPr lang="en-US" altLang="zh-CN" dirty="0"/>
              <a:t>Either agent moves the character and animations follows</a:t>
            </a:r>
          </a:p>
          <a:p>
            <a:pPr lvl="1"/>
            <a:r>
              <a:rPr lang="en-US" altLang="zh-CN" dirty="0"/>
              <a:t>Or animation moves the character based on simulated result</a:t>
            </a:r>
          </a:p>
          <a:p>
            <a:pPr lvl="1"/>
            <a:r>
              <a:rPr lang="en-US" altLang="zh-CN" dirty="0"/>
              <a:t>Otherwise you’ll end up having a hard to debug feedback loop</a:t>
            </a:r>
          </a:p>
          <a:p>
            <a:r>
              <a:rPr lang="en-US" altLang="zh-CN" i="1" dirty="0"/>
              <a:t>Animation follows agent</a:t>
            </a:r>
            <a:r>
              <a:rPr lang="en-US" altLang="zh-CN" dirty="0"/>
              <a:t> </a:t>
            </a:r>
          </a:p>
          <a:p>
            <a:pPr lvl="1"/>
            <a:r>
              <a:rPr lang="en-US" altLang="zh-CN" dirty="0"/>
              <a:t>Use the </a:t>
            </a:r>
            <a:r>
              <a:rPr lang="en-US" altLang="zh-CN" dirty="0" err="1">
                <a:hlinkClick r:id="rId2"/>
              </a:rPr>
              <a:t>NavMeshAgent.velocity</a:t>
            </a:r>
            <a:r>
              <a:rPr lang="en-US" altLang="zh-CN" dirty="0"/>
              <a:t> as input to the Animator to roughly match the agent’s movement to the animations</a:t>
            </a:r>
          </a:p>
          <a:p>
            <a:pPr lvl="1"/>
            <a:r>
              <a:rPr lang="en-US" altLang="zh-CN" dirty="0"/>
              <a:t>Robust and simple to implement, will result in foot sliding where animations cannot match the velocity</a:t>
            </a:r>
          </a:p>
          <a:p>
            <a:r>
              <a:rPr lang="en-US" altLang="zh-CN" i="1" dirty="0"/>
              <a:t>Agent follows animation</a:t>
            </a:r>
            <a:r>
              <a:rPr lang="en-US" altLang="zh-CN" dirty="0"/>
              <a:t> </a:t>
            </a:r>
          </a:p>
          <a:p>
            <a:pPr lvl="1"/>
            <a:r>
              <a:rPr lang="en-US" altLang="zh-CN" dirty="0"/>
              <a:t>Disable </a:t>
            </a:r>
            <a:r>
              <a:rPr lang="en-US" altLang="zh-CN" dirty="0" err="1">
                <a:hlinkClick r:id="rId3"/>
              </a:rPr>
              <a:t>NavMeshAgent.updatePosition</a:t>
            </a:r>
            <a:r>
              <a:rPr lang="en-US" altLang="zh-CN" dirty="0"/>
              <a:t> and </a:t>
            </a:r>
            <a:r>
              <a:rPr lang="en-US" altLang="zh-CN" dirty="0" err="1">
                <a:hlinkClick r:id="rId4"/>
              </a:rPr>
              <a:t>NavMeshAgent.updateRotation</a:t>
            </a:r>
            <a:r>
              <a:rPr lang="en-US" altLang="zh-CN" dirty="0"/>
              <a:t> to detach the simulation from the game objects locations</a:t>
            </a:r>
          </a:p>
          <a:p>
            <a:pPr lvl="1"/>
            <a:r>
              <a:rPr lang="en-US" altLang="zh-CN" dirty="0"/>
              <a:t>Use the difference between the simulated agent’s position (</a:t>
            </a:r>
            <a:r>
              <a:rPr lang="en-US" altLang="zh-CN" dirty="0" err="1">
                <a:hlinkClick r:id="rId5"/>
              </a:rPr>
              <a:t>NavMeshAgent.nextPosition</a:t>
            </a:r>
            <a:r>
              <a:rPr lang="en-US" altLang="zh-CN" dirty="0"/>
              <a:t>) and animation root (</a:t>
            </a:r>
            <a:r>
              <a:rPr lang="en-US" altLang="zh-CN" dirty="0" err="1">
                <a:hlinkClick r:id="rId6"/>
              </a:rPr>
              <a:t>Animator.rootPosition</a:t>
            </a:r>
            <a:r>
              <a:rPr lang="en-US" altLang="zh-CN" dirty="0"/>
              <a:t>) to calculate controls for the animations</a:t>
            </a:r>
          </a:p>
          <a:p>
            <a:pPr lvl="1"/>
            <a:r>
              <a:rPr lang="en-US" altLang="zh-CN" dirty="0"/>
              <a:t>See </a:t>
            </a:r>
            <a:r>
              <a:rPr lang="en-US" altLang="zh-CN" dirty="0">
                <a:hlinkClick r:id="rId7"/>
              </a:rPr>
              <a:t>Coupling Animation and Navigation</a:t>
            </a:r>
            <a:r>
              <a:rPr lang="en-US" altLang="zh-CN" dirty="0"/>
              <a:t> for more details</a:t>
            </a:r>
          </a:p>
          <a:p>
            <a:endParaRPr lang="zh-CN" altLang="en-US" dirty="0"/>
          </a:p>
        </p:txBody>
      </p:sp>
    </p:spTree>
    <p:extLst>
      <p:ext uri="{BB962C8B-B14F-4D97-AF65-F5344CB8AC3E}">
        <p14:creationId xmlns:p14="http://schemas.microsoft.com/office/powerpoint/2010/main" val="188140207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b="1" dirty="0" err="1"/>
              <a:t>NavMesh</a:t>
            </a:r>
            <a:r>
              <a:rPr lang="en-US" altLang="zh-CN" b="1" dirty="0"/>
              <a:t> Agent and </a:t>
            </a:r>
            <a:r>
              <a:rPr lang="en-US" altLang="zh-CN" b="1" dirty="0" err="1"/>
              <a:t>NavMesh</a:t>
            </a:r>
            <a:r>
              <a:rPr lang="en-US" altLang="zh-CN" b="1" dirty="0"/>
              <a:t> Obstacle</a:t>
            </a:r>
            <a:endParaRPr lang="zh-CN" altLang="en-US" dirty="0"/>
          </a:p>
        </p:txBody>
      </p:sp>
      <p:sp>
        <p:nvSpPr>
          <p:cNvPr id="3" name="内容占位符 2"/>
          <p:cNvSpPr>
            <a:spLocks noGrp="1"/>
          </p:cNvSpPr>
          <p:nvPr>
            <p:ph idx="1"/>
          </p:nvPr>
        </p:nvSpPr>
        <p:spPr/>
        <p:txBody>
          <a:bodyPr>
            <a:normAutofit fontScale="92500" lnSpcReduction="20000"/>
          </a:bodyPr>
          <a:lstStyle/>
          <a:p>
            <a:r>
              <a:rPr lang="en-US" altLang="zh-CN" dirty="0"/>
              <a:t>Do not mix well! </a:t>
            </a:r>
          </a:p>
          <a:p>
            <a:pPr lvl="1"/>
            <a:r>
              <a:rPr lang="en-US" altLang="zh-CN" dirty="0"/>
              <a:t>Enabling both will make the agent trying to avoid itself</a:t>
            </a:r>
          </a:p>
          <a:p>
            <a:pPr lvl="1"/>
            <a:r>
              <a:rPr lang="en-US" altLang="zh-CN" dirty="0"/>
              <a:t>If carving is enabled in addition, the agent tries to constantly remap to the edge of the carved hole, even more erroneous behavior ensues</a:t>
            </a:r>
          </a:p>
          <a:p>
            <a:r>
              <a:rPr lang="en-US" altLang="zh-CN" dirty="0"/>
              <a:t>Make sure only one of them are active at any given time </a:t>
            </a:r>
          </a:p>
          <a:p>
            <a:pPr lvl="1"/>
            <a:r>
              <a:rPr lang="en-US" altLang="zh-CN" dirty="0"/>
              <a:t>Deceased state, you may turn off the agent and turn on the obstacle to force other agents to avoid it</a:t>
            </a:r>
          </a:p>
          <a:p>
            <a:pPr lvl="1"/>
            <a:r>
              <a:rPr lang="en-US" altLang="zh-CN" dirty="0"/>
              <a:t>Alternatively you can use priorities to make certain agents to be avoided more</a:t>
            </a:r>
          </a:p>
          <a:p>
            <a:endParaRPr lang="zh-CN" altLang="en-US" dirty="0"/>
          </a:p>
        </p:txBody>
      </p:sp>
    </p:spTree>
    <p:extLst>
      <p:ext uri="{BB962C8B-B14F-4D97-AF65-F5344CB8AC3E}">
        <p14:creationId xmlns:p14="http://schemas.microsoft.com/office/powerpoint/2010/main" val="266173123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err="1"/>
              <a:t>NavMesh</a:t>
            </a:r>
            <a:r>
              <a:rPr lang="en-US" altLang="zh-CN" b="1" dirty="0"/>
              <a:t> Obstacle and Physics</a:t>
            </a:r>
            <a:endParaRPr lang="zh-CN" altLang="en-US" dirty="0"/>
          </a:p>
        </p:txBody>
      </p:sp>
      <p:sp>
        <p:nvSpPr>
          <p:cNvPr id="3" name="内容占位符 2"/>
          <p:cNvSpPr>
            <a:spLocks noGrp="1"/>
          </p:cNvSpPr>
          <p:nvPr>
            <p:ph idx="1"/>
          </p:nvPr>
        </p:nvSpPr>
        <p:spPr/>
        <p:txBody>
          <a:bodyPr>
            <a:normAutofit fontScale="92500" lnSpcReduction="10000"/>
          </a:bodyPr>
          <a:lstStyle/>
          <a:p>
            <a:r>
              <a:rPr lang="en-US" altLang="zh-CN" dirty="0"/>
              <a:t>If you want physics controlled object to affect </a:t>
            </a:r>
            <a:r>
              <a:rPr lang="en-US" altLang="zh-CN" dirty="0" err="1"/>
              <a:t>NavMesh</a:t>
            </a:r>
            <a:r>
              <a:rPr lang="en-US" altLang="zh-CN" dirty="0"/>
              <a:t> Agent’s behavior </a:t>
            </a:r>
          </a:p>
          <a:p>
            <a:pPr lvl="1"/>
            <a:r>
              <a:rPr lang="en-US" altLang="zh-CN" dirty="0"/>
              <a:t>Add </a:t>
            </a:r>
            <a:r>
              <a:rPr lang="en-US" altLang="zh-CN" dirty="0" err="1"/>
              <a:t>NavMesh</a:t>
            </a:r>
            <a:r>
              <a:rPr lang="en-US" altLang="zh-CN" dirty="0"/>
              <a:t> Obstacle component to the object which agent should be aware of, this allows the avoidance system to reason about the obstacle</a:t>
            </a:r>
          </a:p>
          <a:p>
            <a:r>
              <a:rPr lang="en-US" altLang="zh-CN" dirty="0"/>
              <a:t>If a game object has a </a:t>
            </a:r>
            <a:r>
              <a:rPr lang="en-US" altLang="zh-CN" dirty="0" err="1"/>
              <a:t>Rigidbody</a:t>
            </a:r>
            <a:r>
              <a:rPr lang="en-US" altLang="zh-CN" dirty="0"/>
              <a:t> and a </a:t>
            </a:r>
            <a:r>
              <a:rPr lang="en-US" altLang="zh-CN" dirty="0" err="1"/>
              <a:t>NavMesh</a:t>
            </a:r>
            <a:r>
              <a:rPr lang="en-US" altLang="zh-CN" dirty="0"/>
              <a:t> Obstacle attached, the obstacle’s velocity is obtained from the </a:t>
            </a:r>
            <a:r>
              <a:rPr lang="en-US" altLang="zh-CN" dirty="0" err="1"/>
              <a:t>Rigidbody</a:t>
            </a:r>
            <a:r>
              <a:rPr lang="en-US" altLang="zh-CN" dirty="0"/>
              <a:t> automatically </a:t>
            </a:r>
          </a:p>
          <a:p>
            <a:pPr lvl="1"/>
            <a:r>
              <a:rPr lang="en-US" altLang="zh-CN" dirty="0"/>
              <a:t>This allows </a:t>
            </a:r>
            <a:r>
              <a:rPr lang="en-US" altLang="zh-CN" dirty="0" err="1"/>
              <a:t>NavMesh</a:t>
            </a:r>
            <a:r>
              <a:rPr lang="en-US" altLang="zh-CN" dirty="0"/>
              <a:t> Agents to predict and avoid the moving obstacle</a:t>
            </a:r>
          </a:p>
          <a:p>
            <a:endParaRPr lang="zh-CN" altLang="en-US" dirty="0"/>
          </a:p>
        </p:txBody>
      </p:sp>
    </p:spTree>
    <p:extLst>
      <p:ext uri="{BB962C8B-B14F-4D97-AF65-F5344CB8AC3E}">
        <p14:creationId xmlns:p14="http://schemas.microsoft.com/office/powerpoint/2010/main" val="2076492883"/>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目录</a:t>
            </a:r>
            <a:endParaRPr lang="zh-CN" altLang="en-US" dirty="0"/>
          </a:p>
        </p:txBody>
      </p:sp>
      <p:sp>
        <p:nvSpPr>
          <p:cNvPr id="3" name="内容占位符 2"/>
          <p:cNvSpPr>
            <a:spLocks noGrp="1"/>
          </p:cNvSpPr>
          <p:nvPr>
            <p:ph idx="1"/>
          </p:nvPr>
        </p:nvSpPr>
        <p:spPr>
          <a:xfrm>
            <a:off x="457200" y="1600200"/>
            <a:ext cx="8229600" cy="5069160"/>
          </a:xfrm>
        </p:spPr>
        <p:txBody>
          <a:bodyPr>
            <a:normAutofit lnSpcReduction="10000"/>
          </a:bodyPr>
          <a:lstStyle/>
          <a:p>
            <a:pPr marL="514350" indent="-514350">
              <a:buFont typeface="+mj-lt"/>
              <a:buAutoNum type="arabicPeriod"/>
            </a:pPr>
            <a:r>
              <a:rPr lang="zh-CN" altLang="en-US" dirty="0" smtClean="0"/>
              <a:t>光照、阴影及全局光照</a:t>
            </a:r>
            <a:endParaRPr lang="en-US" altLang="zh-CN" dirty="0" smtClean="0"/>
          </a:p>
          <a:p>
            <a:pPr marL="514350" indent="-514350">
              <a:buFont typeface="+mj-lt"/>
              <a:buAutoNum type="arabicPeriod"/>
            </a:pPr>
            <a:r>
              <a:rPr lang="zh-CN" altLang="en-US" dirty="0" smtClean="0"/>
              <a:t>摄像机及遮挡剔除优化</a:t>
            </a:r>
            <a:endParaRPr lang="en-US" altLang="zh-CN" dirty="0" smtClean="0"/>
          </a:p>
          <a:p>
            <a:pPr marL="514350" indent="-514350">
              <a:buFont typeface="+mj-lt"/>
              <a:buAutoNum type="arabicPeriod"/>
            </a:pPr>
            <a:r>
              <a:rPr lang="zh-CN" altLang="en-US" dirty="0" smtClean="0"/>
              <a:t>材质、着色器及环境映射</a:t>
            </a:r>
            <a:endParaRPr lang="en-US" altLang="zh-CN" dirty="0" smtClean="0"/>
          </a:p>
          <a:p>
            <a:pPr marL="514350" indent="-514350">
              <a:buFont typeface="+mj-lt"/>
              <a:buAutoNum type="arabicPeriod"/>
            </a:pPr>
            <a:r>
              <a:rPr lang="zh-CN" altLang="en-US" dirty="0"/>
              <a:t>粒子</a:t>
            </a:r>
            <a:r>
              <a:rPr lang="zh-CN" altLang="en-US" dirty="0" smtClean="0"/>
              <a:t>系统</a:t>
            </a:r>
            <a:endParaRPr lang="en-US" altLang="zh-CN" dirty="0" smtClean="0"/>
          </a:p>
          <a:p>
            <a:pPr marL="514350" indent="-514350">
              <a:buFont typeface="+mj-lt"/>
              <a:buAutoNum type="arabicPeriod"/>
            </a:pPr>
            <a:r>
              <a:rPr lang="zh-CN" altLang="en-US" dirty="0"/>
              <a:t>物理</a:t>
            </a:r>
            <a:r>
              <a:rPr lang="zh-CN" altLang="en-US" dirty="0" smtClean="0"/>
              <a:t>引擎</a:t>
            </a:r>
            <a:endParaRPr lang="en-US" altLang="zh-CN" dirty="0" smtClean="0"/>
          </a:p>
          <a:p>
            <a:pPr marL="514350" indent="-514350">
              <a:buFont typeface="+mj-lt"/>
              <a:buAutoNum type="arabicPeriod"/>
            </a:pPr>
            <a:r>
              <a:rPr lang="en-US" altLang="zh-CN" dirty="0" err="1" smtClean="0"/>
              <a:t>Mecanim</a:t>
            </a:r>
            <a:r>
              <a:rPr lang="zh-CN" altLang="en-US" dirty="0" smtClean="0"/>
              <a:t>动画系统</a:t>
            </a:r>
            <a:endParaRPr lang="en-US" altLang="zh-CN" dirty="0" smtClean="0"/>
          </a:p>
          <a:p>
            <a:pPr marL="514350" indent="-514350">
              <a:buFont typeface="+mj-lt"/>
              <a:buAutoNum type="arabicPeriod"/>
            </a:pPr>
            <a:r>
              <a:rPr lang="zh-CN" altLang="en-US" dirty="0"/>
              <a:t>寻</a:t>
            </a:r>
            <a:r>
              <a:rPr lang="zh-CN" altLang="en-US" dirty="0" smtClean="0"/>
              <a:t>路</a:t>
            </a:r>
            <a:endParaRPr lang="en-US" altLang="zh-CN" dirty="0" smtClean="0"/>
          </a:p>
          <a:p>
            <a:pPr marL="514350" indent="-514350">
              <a:buFont typeface="+mj-lt"/>
              <a:buAutoNum type="arabicPeriod"/>
            </a:pPr>
            <a:r>
              <a:rPr lang="zh-CN" altLang="en-US" dirty="0" smtClean="0">
                <a:solidFill>
                  <a:srgbClr val="FF0000"/>
                </a:solidFill>
              </a:rPr>
              <a:t>联网</a:t>
            </a:r>
            <a:endParaRPr lang="en-US" altLang="zh-CN" dirty="0" smtClean="0">
              <a:solidFill>
                <a:srgbClr val="FF0000"/>
              </a:solidFill>
            </a:endParaRPr>
          </a:p>
          <a:p>
            <a:pPr marL="514350" indent="-514350">
              <a:buFont typeface="+mj-lt"/>
              <a:buAutoNum type="arabicPeriod"/>
            </a:pPr>
            <a:r>
              <a:rPr lang="zh-CN" altLang="en-US" dirty="0" smtClean="0"/>
              <a:t>创作中遇到的问题讨论</a:t>
            </a:r>
            <a:endParaRPr lang="en-US" altLang="zh-CN" dirty="0" smtClean="0"/>
          </a:p>
          <a:p>
            <a:endParaRPr lang="zh-CN" altLang="en-US" dirty="0"/>
          </a:p>
        </p:txBody>
      </p:sp>
    </p:spTree>
    <p:extLst>
      <p:ext uri="{BB962C8B-B14F-4D97-AF65-F5344CB8AC3E}">
        <p14:creationId xmlns:p14="http://schemas.microsoft.com/office/powerpoint/2010/main" val="315659802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Intro</a:t>
            </a:r>
            <a:endParaRPr lang="zh-CN" altLang="en-US" dirty="0"/>
          </a:p>
        </p:txBody>
      </p:sp>
      <p:sp>
        <p:nvSpPr>
          <p:cNvPr id="3" name="内容占位符 2"/>
          <p:cNvSpPr>
            <a:spLocks noGrp="1"/>
          </p:cNvSpPr>
          <p:nvPr>
            <p:ph idx="1"/>
          </p:nvPr>
        </p:nvSpPr>
        <p:spPr/>
        <p:txBody>
          <a:bodyPr/>
          <a:lstStyle/>
          <a:p>
            <a:r>
              <a:rPr lang="en-US" altLang="zh-CN" dirty="0"/>
              <a:t>Unity 5.1 has a new and improved Networking system with more flexibility and power than the networking system provided in earlier versions of </a:t>
            </a:r>
            <a:r>
              <a:rPr lang="en-US" altLang="zh-CN" dirty="0" smtClean="0"/>
              <a:t>Unity</a:t>
            </a:r>
          </a:p>
          <a:p>
            <a:r>
              <a:rPr lang="en-US" altLang="zh-CN" dirty="0" smtClean="0"/>
              <a:t>It </a:t>
            </a:r>
            <a:r>
              <a:rPr lang="en-US" altLang="zh-CN" dirty="0"/>
              <a:t>has a lower level </a:t>
            </a:r>
            <a:r>
              <a:rPr lang="en-US" altLang="zh-CN" dirty="0" err="1">
                <a:hlinkClick r:id="rId2"/>
              </a:rPr>
              <a:t>NetworkTransport</a:t>
            </a:r>
            <a:r>
              <a:rPr lang="en-US" altLang="zh-CN" dirty="0"/>
              <a:t> class which is a thin layer above basic sockets and then higher level components which add more useful multiplayer features.</a:t>
            </a:r>
            <a:endParaRPr lang="zh-CN" altLang="en-US" dirty="0"/>
          </a:p>
        </p:txBody>
      </p:sp>
    </p:spTree>
    <p:extLst>
      <p:ext uri="{BB962C8B-B14F-4D97-AF65-F5344CB8AC3E}">
        <p14:creationId xmlns:p14="http://schemas.microsoft.com/office/powerpoint/2010/main" val="8485857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Occlusion Culling</a:t>
            </a:r>
            <a:endParaRPr lang="zh-CN" altLang="en-US" dirty="0"/>
          </a:p>
        </p:txBody>
      </p:sp>
      <p:sp>
        <p:nvSpPr>
          <p:cNvPr id="3" name="内容占位符 2"/>
          <p:cNvSpPr>
            <a:spLocks noGrp="1"/>
          </p:cNvSpPr>
          <p:nvPr>
            <p:ph idx="1"/>
          </p:nvPr>
        </p:nvSpPr>
        <p:spPr/>
        <p:txBody>
          <a:bodyPr/>
          <a:lstStyle/>
          <a:p>
            <a:endParaRPr lang="zh-CN" altLang="en-US"/>
          </a:p>
        </p:txBody>
      </p:sp>
      <p:pic>
        <p:nvPicPr>
          <p:cNvPr id="8194" name="Picture 2" descr="A maze-like indoor level. This normal scene view shows all visible Game Object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3648" y="1700808"/>
            <a:ext cx="6191250" cy="3762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3179776"/>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Networking overview</a:t>
            </a:r>
            <a:endParaRPr lang="zh-CN" altLang="en-US" dirty="0"/>
          </a:p>
        </p:txBody>
      </p:sp>
      <p:sp>
        <p:nvSpPr>
          <p:cNvPr id="3" name="内容占位符 2"/>
          <p:cNvSpPr>
            <a:spLocks noGrp="1"/>
          </p:cNvSpPr>
          <p:nvPr>
            <p:ph idx="1"/>
          </p:nvPr>
        </p:nvSpPr>
        <p:spPr/>
        <p:txBody>
          <a:bodyPr/>
          <a:lstStyle/>
          <a:p>
            <a:r>
              <a:rPr lang="en-US" altLang="zh-CN" dirty="0"/>
              <a:t>There are two kinds of users for the Networking feature:</a:t>
            </a:r>
          </a:p>
          <a:p>
            <a:pPr marL="514350" indent="-514350">
              <a:buFont typeface="+mj-lt"/>
              <a:buAutoNum type="arabicPeriod"/>
            </a:pPr>
            <a:r>
              <a:rPr lang="en-US" altLang="zh-CN" dirty="0"/>
              <a:t>Users making a Multiplayer game with Unity. These users should start with the </a:t>
            </a:r>
            <a:r>
              <a:rPr lang="en-US" altLang="zh-CN" dirty="0" err="1">
                <a:hlinkClick r:id="rId2"/>
              </a:rPr>
              <a:t>NetworkManager</a:t>
            </a:r>
            <a:r>
              <a:rPr lang="en-US" altLang="zh-CN" dirty="0"/>
              <a:t> or the </a:t>
            </a:r>
            <a:r>
              <a:rPr lang="en-US" altLang="zh-CN" dirty="0">
                <a:hlinkClick r:id="rId3"/>
              </a:rPr>
              <a:t>High Level API</a:t>
            </a:r>
            <a:r>
              <a:rPr lang="en-US" altLang="zh-CN" dirty="0"/>
              <a:t>.</a:t>
            </a:r>
          </a:p>
          <a:p>
            <a:pPr marL="514350" indent="-514350">
              <a:buFont typeface="+mj-lt"/>
              <a:buAutoNum type="arabicPeriod"/>
            </a:pPr>
            <a:r>
              <a:rPr lang="en-US" altLang="zh-CN" dirty="0"/>
              <a:t>Users building network infrastructure or advanced multiplayer games. These users should start with the </a:t>
            </a:r>
            <a:r>
              <a:rPr lang="en-US" altLang="zh-CN" dirty="0" err="1">
                <a:hlinkClick r:id="rId4"/>
              </a:rPr>
              <a:t>NetworkTransport</a:t>
            </a:r>
            <a:r>
              <a:rPr lang="en-US" altLang="zh-CN" dirty="0">
                <a:hlinkClick r:id="rId4"/>
              </a:rPr>
              <a:t> API</a:t>
            </a:r>
            <a:r>
              <a:rPr lang="en-US" altLang="zh-CN" dirty="0"/>
              <a:t>.</a:t>
            </a:r>
          </a:p>
          <a:p>
            <a:endParaRPr lang="zh-CN" altLang="en-US" dirty="0"/>
          </a:p>
        </p:txBody>
      </p:sp>
    </p:spTree>
    <p:extLst>
      <p:ext uri="{BB962C8B-B14F-4D97-AF65-F5344CB8AC3E}">
        <p14:creationId xmlns:p14="http://schemas.microsoft.com/office/powerpoint/2010/main" val="115235537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1026" name="Picture 2" descr="C:\Program Files\Unity\Editor\Data\Documentation\en\uploads\Main\NetworkLayer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9632" y="1412776"/>
            <a:ext cx="6191250" cy="3790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090610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Server and Host</a:t>
            </a:r>
            <a:endParaRPr lang="zh-CN" altLang="en-US" dirty="0"/>
          </a:p>
        </p:txBody>
      </p:sp>
      <p:sp>
        <p:nvSpPr>
          <p:cNvPr id="3" name="内容占位符 2"/>
          <p:cNvSpPr>
            <a:spLocks noGrp="1"/>
          </p:cNvSpPr>
          <p:nvPr>
            <p:ph idx="1"/>
          </p:nvPr>
        </p:nvSpPr>
        <p:spPr/>
        <p:txBody>
          <a:bodyPr/>
          <a:lstStyle/>
          <a:p>
            <a:r>
              <a:rPr lang="en-US" altLang="zh-CN" dirty="0"/>
              <a:t>In the unity networking system, games have a Server and multiple </a:t>
            </a:r>
            <a:r>
              <a:rPr lang="en-US" altLang="zh-CN" dirty="0" smtClean="0"/>
              <a:t>Clients</a:t>
            </a:r>
          </a:p>
          <a:p>
            <a:r>
              <a:rPr lang="en-US" altLang="zh-CN" dirty="0" smtClean="0"/>
              <a:t>When </a:t>
            </a:r>
            <a:r>
              <a:rPr lang="en-US" altLang="zh-CN" dirty="0"/>
              <a:t>there is no dedicated server, one of the clients plays the role of the server - we call this client the “host”.</a:t>
            </a:r>
            <a:endParaRPr lang="zh-CN" altLang="en-US" dirty="0"/>
          </a:p>
        </p:txBody>
      </p:sp>
      <p:pic>
        <p:nvPicPr>
          <p:cNvPr id="2050" name="Picture 2" descr="C:\Program Files\Unity\Editor\Data\Documentation\en\uploads\Main\NetworkHos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3078" y="4237434"/>
            <a:ext cx="6191250" cy="2647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9985828"/>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3074" name="Picture 2" descr="C:\Program Files\Unity\Editor\Data\Documentation\en\uploads\Main\NetworkLocalPlayer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5616" y="22096"/>
            <a:ext cx="6191250" cy="314325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C:\Program Files\Unity\Editor\Data\Documentation\en\uploads\Main\NetworkAuthorit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9632" y="3356992"/>
            <a:ext cx="6191250" cy="3314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903404"/>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b="1" dirty="0"/>
              <a:t>Getting Started with </a:t>
            </a:r>
            <a:r>
              <a:rPr lang="en-US" altLang="zh-CN" b="1" dirty="0" err="1"/>
              <a:t>NetworkManager</a:t>
            </a:r>
            <a:endParaRPr lang="zh-CN" altLang="en-US" dirty="0"/>
          </a:p>
        </p:txBody>
      </p:sp>
      <p:sp>
        <p:nvSpPr>
          <p:cNvPr id="3" name="内容占位符 2"/>
          <p:cNvSpPr>
            <a:spLocks noGrp="1"/>
          </p:cNvSpPr>
          <p:nvPr>
            <p:ph idx="1"/>
          </p:nvPr>
        </p:nvSpPr>
        <p:spPr/>
        <p:txBody>
          <a:bodyPr/>
          <a:lstStyle/>
          <a:p>
            <a:r>
              <a:rPr lang="en-US" altLang="zh-CN" dirty="0"/>
              <a:t>The </a:t>
            </a:r>
            <a:r>
              <a:rPr lang="en-US" altLang="zh-CN" dirty="0" err="1"/>
              <a:t>NetworkManager</a:t>
            </a:r>
            <a:r>
              <a:rPr lang="en-US" altLang="zh-CN" dirty="0"/>
              <a:t> can be used as the core controlling component of a multiplayer </a:t>
            </a:r>
            <a:r>
              <a:rPr lang="en-US" altLang="zh-CN" dirty="0" smtClean="0"/>
              <a:t>game</a:t>
            </a:r>
          </a:p>
          <a:p>
            <a:r>
              <a:rPr lang="en-US" altLang="zh-CN" dirty="0"/>
              <a:t>C</a:t>
            </a:r>
            <a:r>
              <a:rPr lang="en-US" altLang="zh-CN" dirty="0" smtClean="0"/>
              <a:t>reate </a:t>
            </a:r>
            <a:r>
              <a:rPr lang="en-US" altLang="zh-CN" dirty="0"/>
              <a:t>an empty game object in your starting scene, or pick a convenient manager </a:t>
            </a:r>
            <a:r>
              <a:rPr lang="en-US" altLang="zh-CN" dirty="0" smtClean="0"/>
              <a:t>object</a:t>
            </a:r>
          </a:p>
          <a:p>
            <a:r>
              <a:rPr lang="en-US" altLang="zh-CN" dirty="0" smtClean="0"/>
              <a:t>Then </a:t>
            </a:r>
            <a:r>
              <a:rPr lang="en-US" altLang="zh-CN" dirty="0"/>
              <a:t>add the </a:t>
            </a:r>
            <a:r>
              <a:rPr lang="en-US" altLang="zh-CN" dirty="0" err="1"/>
              <a:t>NetworkManager</a:t>
            </a:r>
            <a:r>
              <a:rPr lang="en-US" altLang="zh-CN" dirty="0"/>
              <a:t> component from the Network/</a:t>
            </a:r>
            <a:r>
              <a:rPr lang="en-US" altLang="zh-CN" dirty="0" err="1"/>
              <a:t>NetworkManager</a:t>
            </a:r>
            <a:r>
              <a:rPr lang="en-US" altLang="zh-CN" dirty="0"/>
              <a:t> menu </a:t>
            </a:r>
            <a:r>
              <a:rPr lang="en-US" altLang="zh-CN" dirty="0" smtClean="0"/>
              <a:t>item</a:t>
            </a:r>
            <a:endParaRPr lang="zh-CN" altLang="en-US" dirty="0"/>
          </a:p>
        </p:txBody>
      </p:sp>
    </p:spTree>
    <p:extLst>
      <p:ext uri="{BB962C8B-B14F-4D97-AF65-F5344CB8AC3E}">
        <p14:creationId xmlns:p14="http://schemas.microsoft.com/office/powerpoint/2010/main" val="3978434093"/>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1026" name="Picture 2" descr="C:\Program Files\Unity\Editor\Data\Documentation\en\uploads\Main\NetworkManagerInspector.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7704" y="1988840"/>
            <a:ext cx="4171950" cy="2000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398556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lnSpcReduction="10000"/>
          </a:bodyPr>
          <a:lstStyle/>
          <a:p>
            <a:r>
              <a:rPr lang="en-US" altLang="zh-CN" dirty="0"/>
              <a:t>The inspector for the </a:t>
            </a:r>
            <a:r>
              <a:rPr lang="en-US" altLang="zh-CN" dirty="0" err="1"/>
              <a:t>NetworkManager</a:t>
            </a:r>
            <a:r>
              <a:rPr lang="en-US" altLang="zh-CN" dirty="0"/>
              <a:t> in the editor allows you to configure and control many things related to networking.</a:t>
            </a:r>
          </a:p>
          <a:p>
            <a:r>
              <a:rPr lang="en-US" altLang="zh-CN" dirty="0"/>
              <a:t>The </a:t>
            </a:r>
            <a:r>
              <a:rPr lang="en-US" altLang="zh-CN" dirty="0" err="1"/>
              <a:t>NetworkManagerHUD</a:t>
            </a:r>
            <a:r>
              <a:rPr lang="en-US" altLang="zh-CN" dirty="0"/>
              <a:t> is another component that works with the </a:t>
            </a:r>
            <a:r>
              <a:rPr lang="en-US" altLang="zh-CN" dirty="0" err="1" smtClean="0"/>
              <a:t>NetworkManager</a:t>
            </a:r>
            <a:endParaRPr lang="en-US" altLang="zh-CN" dirty="0" smtClean="0"/>
          </a:p>
          <a:p>
            <a:r>
              <a:rPr lang="en-US" altLang="zh-CN" dirty="0" smtClean="0"/>
              <a:t>This </a:t>
            </a:r>
            <a:r>
              <a:rPr lang="en-US" altLang="zh-CN" dirty="0"/>
              <a:t>is good for getting started with a network project, but not intended to be used as the final UI for a </a:t>
            </a:r>
            <a:r>
              <a:rPr lang="en-US" altLang="zh-CN" dirty="0" smtClean="0"/>
              <a:t>game</a:t>
            </a:r>
            <a:endParaRPr lang="zh-CN" altLang="en-US" dirty="0"/>
          </a:p>
        </p:txBody>
      </p:sp>
      <p:pic>
        <p:nvPicPr>
          <p:cNvPr id="2050" name="Picture 2" descr="C:\Program Files\Unity\Editor\Data\Documentation\en\uploads\Main\NetworkManagerRuntimeUI.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03848" y="260648"/>
            <a:ext cx="2066925" cy="1219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8780274"/>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Game State Management</a:t>
            </a:r>
            <a:endParaRPr lang="zh-CN" altLang="en-US" dirty="0"/>
          </a:p>
        </p:txBody>
      </p:sp>
      <p:sp>
        <p:nvSpPr>
          <p:cNvPr id="3" name="内容占位符 2"/>
          <p:cNvSpPr>
            <a:spLocks noGrp="1"/>
          </p:cNvSpPr>
          <p:nvPr>
            <p:ph idx="1"/>
          </p:nvPr>
        </p:nvSpPr>
        <p:spPr/>
        <p:txBody>
          <a:bodyPr>
            <a:normAutofit lnSpcReduction="10000"/>
          </a:bodyPr>
          <a:lstStyle/>
          <a:p>
            <a:r>
              <a:rPr lang="en-US" altLang="zh-CN" dirty="0"/>
              <a:t>A </a:t>
            </a:r>
            <a:r>
              <a:rPr lang="en-US" altLang="zh-CN" dirty="0" err="1"/>
              <a:t>UNet</a:t>
            </a:r>
            <a:r>
              <a:rPr lang="en-US" altLang="zh-CN" dirty="0"/>
              <a:t> multiplayer game can run in three modes - as a client, as a dedicated server, or as a “Host” which is both a client and a server at the same </a:t>
            </a:r>
            <a:r>
              <a:rPr lang="en-US" altLang="zh-CN" dirty="0" smtClean="0"/>
              <a:t>time</a:t>
            </a:r>
          </a:p>
          <a:p>
            <a:r>
              <a:rPr lang="en-US" altLang="zh-CN" dirty="0" err="1" smtClean="0"/>
              <a:t>UNet</a:t>
            </a:r>
            <a:r>
              <a:rPr lang="en-US" altLang="zh-CN" dirty="0" smtClean="0"/>
              <a:t> </a:t>
            </a:r>
            <a:r>
              <a:rPr lang="en-US" altLang="zh-CN" dirty="0"/>
              <a:t>is designed to make the same game code and assets work in all of these </a:t>
            </a:r>
            <a:r>
              <a:rPr lang="en-US" altLang="zh-CN" dirty="0" smtClean="0"/>
              <a:t>cases</a:t>
            </a:r>
          </a:p>
          <a:p>
            <a:r>
              <a:rPr lang="en-US" altLang="zh-CN" dirty="0" smtClean="0"/>
              <a:t>Developing </a:t>
            </a:r>
            <a:r>
              <a:rPr lang="en-US" altLang="zh-CN" dirty="0"/>
              <a:t>for the single player version of the game and the multiplayer version of the game should be the same </a:t>
            </a:r>
            <a:r>
              <a:rPr lang="en-US" altLang="zh-CN" dirty="0" smtClean="0"/>
              <a:t>thing</a:t>
            </a:r>
            <a:endParaRPr lang="en-US" altLang="zh-CN" dirty="0"/>
          </a:p>
          <a:p>
            <a:endParaRPr lang="en-US" altLang="zh-CN" dirty="0"/>
          </a:p>
          <a:p>
            <a:endParaRPr lang="zh-CN" altLang="en-US" dirty="0"/>
          </a:p>
        </p:txBody>
      </p:sp>
    </p:spTree>
    <p:extLst>
      <p:ext uri="{BB962C8B-B14F-4D97-AF65-F5344CB8AC3E}">
        <p14:creationId xmlns:p14="http://schemas.microsoft.com/office/powerpoint/2010/main" val="3269425326"/>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3074" name="Picture 2" descr="C:\Program Files\Unity\Editor\Data\Documentation\en\uploads\Main\NetworkManagerRuntimeControl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39752" y="1196752"/>
            <a:ext cx="4495800" cy="4391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7626994"/>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Spawning Management</a:t>
            </a:r>
            <a:endParaRPr lang="zh-CN" altLang="en-US" dirty="0"/>
          </a:p>
        </p:txBody>
      </p:sp>
      <p:sp>
        <p:nvSpPr>
          <p:cNvPr id="3" name="内容占位符 2"/>
          <p:cNvSpPr>
            <a:spLocks noGrp="1"/>
          </p:cNvSpPr>
          <p:nvPr>
            <p:ph idx="1"/>
          </p:nvPr>
        </p:nvSpPr>
        <p:spPr/>
        <p:txBody>
          <a:bodyPr>
            <a:normAutofit fontScale="70000" lnSpcReduction="20000"/>
          </a:bodyPr>
          <a:lstStyle/>
          <a:p>
            <a:r>
              <a:rPr lang="en-US" altLang="zh-CN" dirty="0"/>
              <a:t>The </a:t>
            </a:r>
            <a:r>
              <a:rPr lang="en-US" altLang="zh-CN" dirty="0" err="1"/>
              <a:t>NetworkManager</a:t>
            </a:r>
            <a:r>
              <a:rPr lang="en-US" altLang="zh-CN" dirty="0"/>
              <a:t> can be used to manage spawning of networked objects from </a:t>
            </a:r>
            <a:r>
              <a:rPr lang="en-US" altLang="zh-CN" dirty="0" smtClean="0"/>
              <a:t>prefabs</a:t>
            </a:r>
          </a:p>
          <a:p>
            <a:r>
              <a:rPr lang="en-US" altLang="zh-CN" dirty="0" smtClean="0"/>
              <a:t>When </a:t>
            </a:r>
            <a:r>
              <a:rPr lang="en-US" altLang="zh-CN" dirty="0"/>
              <a:t>a player prefab is set, a player object will automatically be spawned from that prefab for each user in the game. This applies to the local player on a hosted server, and remote players on remote clients. Note that the player prefab must have the </a:t>
            </a:r>
            <a:r>
              <a:rPr lang="en-US" altLang="zh-CN" dirty="0" err="1"/>
              <a:t>NetworkIdentity</a:t>
            </a:r>
            <a:r>
              <a:rPr lang="en-US" altLang="zh-CN" dirty="0"/>
              <a:t> component on it.</a:t>
            </a:r>
          </a:p>
          <a:p>
            <a:r>
              <a:rPr lang="en-US" altLang="zh-CN" dirty="0"/>
              <a:t>In addition to the player prefab, the prefabs of other objects that will be dynamically spawned must be registered with the </a:t>
            </a:r>
            <a:r>
              <a:rPr lang="en-US" altLang="zh-CN" dirty="0" err="1" smtClean="0"/>
              <a:t>ClientScene</a:t>
            </a:r>
            <a:endParaRPr lang="en-US" altLang="zh-CN" dirty="0" smtClean="0"/>
          </a:p>
          <a:p>
            <a:r>
              <a:rPr lang="en-US" altLang="zh-CN" dirty="0" smtClean="0"/>
              <a:t>Adding </a:t>
            </a:r>
            <a:r>
              <a:rPr lang="en-US" altLang="zh-CN" dirty="0"/>
              <a:t>prefabs to the spawn list will make them be auto-registered. </a:t>
            </a:r>
            <a:endParaRPr lang="en-US" altLang="zh-CN" dirty="0" smtClean="0"/>
          </a:p>
          <a:p>
            <a:pPr lvl="1"/>
            <a:r>
              <a:rPr lang="en-US" altLang="zh-CN" dirty="0" smtClean="0"/>
              <a:t>This </a:t>
            </a:r>
            <a:r>
              <a:rPr lang="en-US" altLang="zh-CN" dirty="0"/>
              <a:t>can be done with the </a:t>
            </a:r>
            <a:r>
              <a:rPr lang="en-US" altLang="zh-CN" dirty="0" err="1"/>
              <a:t>ClientScene.RegisterPrefab</a:t>
            </a:r>
            <a:r>
              <a:rPr lang="en-US" altLang="zh-CN" dirty="0"/>
              <a:t>() </a:t>
            </a:r>
            <a:r>
              <a:rPr lang="en-US" altLang="zh-CN" dirty="0" smtClean="0"/>
              <a:t>functions</a:t>
            </a:r>
          </a:p>
          <a:p>
            <a:pPr lvl="1"/>
            <a:r>
              <a:rPr lang="en-US" altLang="zh-CN" dirty="0" smtClean="0"/>
              <a:t>or </a:t>
            </a:r>
            <a:r>
              <a:rPr lang="en-US" altLang="zh-CN" dirty="0"/>
              <a:t>it can be done by the </a:t>
            </a:r>
            <a:r>
              <a:rPr lang="en-US" altLang="zh-CN" dirty="0" err="1"/>
              <a:t>NetworkManager</a:t>
            </a:r>
            <a:r>
              <a:rPr lang="en-US" altLang="zh-CN" dirty="0"/>
              <a:t> automatically. </a:t>
            </a:r>
          </a:p>
          <a:p>
            <a:endParaRPr lang="zh-CN" altLang="en-US" dirty="0"/>
          </a:p>
        </p:txBody>
      </p:sp>
    </p:spTree>
    <p:extLst>
      <p:ext uri="{BB962C8B-B14F-4D97-AF65-F5344CB8AC3E}">
        <p14:creationId xmlns:p14="http://schemas.microsoft.com/office/powerpoint/2010/main" val="10417648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9218" name="Picture 2" descr="Regular frustum culling only renders objects within the cameras view. This is automatic and always happen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1640" y="1556792"/>
            <a:ext cx="6191250" cy="3762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9748221"/>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1026" name="Picture 2" descr="C:\Program Files\Unity\Editor\Data\Documentation\en\uploads\Main\NetworkManagerSpawnin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23728" y="1340768"/>
            <a:ext cx="4457700" cy="3114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7787893"/>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Matchmaking</a:t>
            </a:r>
            <a:endParaRPr lang="zh-CN" altLang="en-US" dirty="0"/>
          </a:p>
        </p:txBody>
      </p:sp>
      <p:sp>
        <p:nvSpPr>
          <p:cNvPr id="3" name="内容占位符 2"/>
          <p:cNvSpPr>
            <a:spLocks noGrp="1"/>
          </p:cNvSpPr>
          <p:nvPr>
            <p:ph idx="1"/>
          </p:nvPr>
        </p:nvSpPr>
        <p:spPr/>
        <p:txBody>
          <a:bodyPr>
            <a:normAutofit fontScale="92500" lnSpcReduction="10000"/>
          </a:bodyPr>
          <a:lstStyle/>
          <a:p>
            <a:r>
              <a:rPr lang="en-US" altLang="zh-CN" dirty="0"/>
              <a:t>The </a:t>
            </a:r>
            <a:r>
              <a:rPr lang="en-US" altLang="zh-CN" dirty="0" err="1"/>
              <a:t>NetworkManager</a:t>
            </a:r>
            <a:r>
              <a:rPr lang="en-US" altLang="zh-CN" dirty="0"/>
              <a:t> runtime UI and </a:t>
            </a:r>
            <a:r>
              <a:rPr lang="en-US" altLang="zh-CN" dirty="0" err="1"/>
              <a:t>NetworkManager</a:t>
            </a:r>
            <a:r>
              <a:rPr lang="en-US" altLang="zh-CN" dirty="0"/>
              <a:t> inspector UI allow interactions with the matchmaker </a:t>
            </a:r>
            <a:r>
              <a:rPr lang="en-US" altLang="zh-CN" dirty="0" smtClean="0"/>
              <a:t>service</a:t>
            </a:r>
          </a:p>
          <a:p>
            <a:r>
              <a:rPr lang="en-US" altLang="zh-CN" dirty="0" smtClean="0"/>
              <a:t>The </a:t>
            </a:r>
            <a:r>
              <a:rPr lang="en-US" altLang="zh-CN" dirty="0"/>
              <a:t>function </a:t>
            </a:r>
            <a:r>
              <a:rPr lang="en-US" altLang="zh-CN" dirty="0" err="1"/>
              <a:t>NetworkManager.StartMatchmaker</a:t>
            </a:r>
            <a:r>
              <a:rPr lang="en-US" altLang="zh-CN" dirty="0"/>
              <a:t>() enables matchmaking, and populates the </a:t>
            </a:r>
            <a:r>
              <a:rPr lang="en-US" altLang="zh-CN" dirty="0" err="1"/>
              <a:t>NetworkManager.matchmaker</a:t>
            </a:r>
            <a:r>
              <a:rPr lang="en-US" altLang="zh-CN" dirty="0"/>
              <a:t> property with a </a:t>
            </a:r>
            <a:r>
              <a:rPr lang="en-US" altLang="zh-CN" dirty="0" err="1"/>
              <a:t>NetworkMatch</a:t>
            </a:r>
            <a:r>
              <a:rPr lang="en-US" altLang="zh-CN" dirty="0"/>
              <a:t> </a:t>
            </a:r>
            <a:r>
              <a:rPr lang="en-US" altLang="zh-CN" dirty="0" smtClean="0"/>
              <a:t>object</a:t>
            </a:r>
          </a:p>
          <a:p>
            <a:r>
              <a:rPr lang="en-US" altLang="zh-CN" dirty="0" smtClean="0"/>
              <a:t>Once </a:t>
            </a:r>
            <a:r>
              <a:rPr lang="en-US" altLang="zh-CN" dirty="0"/>
              <a:t>this is active, the default UIs use it and callback functions on </a:t>
            </a:r>
            <a:r>
              <a:rPr lang="en-US" altLang="zh-CN" dirty="0" err="1"/>
              <a:t>NetworkManager</a:t>
            </a:r>
            <a:r>
              <a:rPr lang="en-US" altLang="zh-CN" dirty="0"/>
              <a:t> to let you perform simple </a:t>
            </a:r>
            <a:r>
              <a:rPr lang="en-US" altLang="zh-CN" dirty="0" smtClean="0"/>
              <a:t>matchmaking</a:t>
            </a:r>
            <a:endParaRPr lang="zh-CN" altLang="en-US" dirty="0"/>
          </a:p>
        </p:txBody>
      </p:sp>
    </p:spTree>
    <p:extLst>
      <p:ext uri="{BB962C8B-B14F-4D97-AF65-F5344CB8AC3E}">
        <p14:creationId xmlns:p14="http://schemas.microsoft.com/office/powerpoint/2010/main" val="370961425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4098" name="Picture 2" descr="C:\Program Files\Unity\Editor\Data\Documentation\en\uploads\Main\NetworkManagerMatchmaker.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9712" y="692696"/>
            <a:ext cx="4505325" cy="4924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670223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6146" name="Picture 2" descr="C:\Program Files\Unity\Editor\Data\Documentation\en\uploads\Main\UNetDirection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7664" y="1052736"/>
            <a:ext cx="6191250" cy="4476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437805"/>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Basic Player Game State</a:t>
            </a:r>
            <a:endParaRPr lang="zh-CN" altLang="en-US" dirty="0"/>
          </a:p>
        </p:txBody>
      </p:sp>
      <p:sp>
        <p:nvSpPr>
          <p:cNvPr id="3" name="内容占位符 2"/>
          <p:cNvSpPr>
            <a:spLocks noGrp="1"/>
          </p:cNvSpPr>
          <p:nvPr>
            <p:ph idx="1"/>
          </p:nvPr>
        </p:nvSpPr>
        <p:spPr/>
        <p:txBody>
          <a:bodyPr/>
          <a:lstStyle/>
          <a:p>
            <a:pPr marL="514350" indent="-514350">
              <a:buFont typeface="+mj-lt"/>
              <a:buAutoNum type="arabicPeriod"/>
            </a:pPr>
            <a:r>
              <a:rPr lang="en-US" altLang="zh-CN" dirty="0"/>
              <a:t>Make scripts that contain important data into </a:t>
            </a:r>
            <a:r>
              <a:rPr lang="en-US" altLang="zh-CN" dirty="0" err="1"/>
              <a:t>NetworkBehaviours</a:t>
            </a:r>
            <a:r>
              <a:rPr lang="en-US" altLang="zh-CN" dirty="0"/>
              <a:t> instead of </a:t>
            </a:r>
            <a:r>
              <a:rPr lang="en-US" altLang="zh-CN" dirty="0" err="1"/>
              <a:t>MonoBehaviours</a:t>
            </a:r>
            <a:endParaRPr lang="en-US" altLang="zh-CN" dirty="0"/>
          </a:p>
          <a:p>
            <a:pPr marL="514350" indent="-514350">
              <a:buFont typeface="+mj-lt"/>
              <a:buAutoNum type="arabicPeriod"/>
            </a:pPr>
            <a:r>
              <a:rPr lang="en-US" altLang="zh-CN" dirty="0"/>
              <a:t>Make important member variables into </a:t>
            </a:r>
            <a:r>
              <a:rPr lang="en-US" altLang="zh-CN" dirty="0" err="1" smtClean="0"/>
              <a:t>SyncVars</a:t>
            </a:r>
            <a:endParaRPr lang="en-US" altLang="zh-CN" dirty="0"/>
          </a:p>
        </p:txBody>
      </p:sp>
    </p:spTree>
    <p:extLst>
      <p:ext uri="{BB962C8B-B14F-4D97-AF65-F5344CB8AC3E}">
        <p14:creationId xmlns:p14="http://schemas.microsoft.com/office/powerpoint/2010/main" val="130713641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b="1" dirty="0"/>
              <a:t>Networked </a:t>
            </a:r>
            <a:r>
              <a:rPr lang="en-US" altLang="zh-CN" b="1" dirty="0" smtClean="0"/>
              <a:t>Actions</a:t>
            </a:r>
            <a:endParaRPr lang="zh-CN" altLang="en-US" dirty="0"/>
          </a:p>
        </p:txBody>
      </p:sp>
      <p:sp>
        <p:nvSpPr>
          <p:cNvPr id="3" name="内容占位符 2"/>
          <p:cNvSpPr>
            <a:spLocks noGrp="1"/>
          </p:cNvSpPr>
          <p:nvPr>
            <p:ph idx="1"/>
          </p:nvPr>
        </p:nvSpPr>
        <p:spPr/>
        <p:txBody>
          <a:bodyPr/>
          <a:lstStyle/>
          <a:p>
            <a:pPr marL="514350" indent="-514350">
              <a:buFont typeface="+mj-lt"/>
              <a:buAutoNum type="arabicPeriod"/>
            </a:pPr>
            <a:r>
              <a:rPr lang="en-US" altLang="zh-CN" dirty="0" smtClean="0"/>
              <a:t>Make </a:t>
            </a:r>
            <a:r>
              <a:rPr lang="en-US" altLang="zh-CN" dirty="0"/>
              <a:t>scripts that perform important actions into </a:t>
            </a:r>
            <a:r>
              <a:rPr lang="en-US" altLang="zh-CN" dirty="0" err="1"/>
              <a:t>NetworkBehaviours</a:t>
            </a:r>
            <a:r>
              <a:rPr lang="en-US" altLang="zh-CN" dirty="0"/>
              <a:t> instead of </a:t>
            </a:r>
            <a:r>
              <a:rPr lang="en-US" altLang="zh-CN" dirty="0" err="1"/>
              <a:t>MonoBehaviours</a:t>
            </a:r>
            <a:endParaRPr lang="en-US" altLang="zh-CN" dirty="0"/>
          </a:p>
          <a:p>
            <a:pPr marL="514350" indent="-514350">
              <a:buFont typeface="+mj-lt"/>
              <a:buAutoNum type="arabicPeriod"/>
            </a:pPr>
            <a:r>
              <a:rPr lang="en-US" altLang="zh-CN" dirty="0"/>
              <a:t>Update functions that perform important player actions to be Commands</a:t>
            </a:r>
          </a:p>
          <a:p>
            <a:endParaRPr lang="zh-CN" altLang="en-US" dirty="0"/>
          </a:p>
        </p:txBody>
      </p:sp>
    </p:spTree>
    <p:extLst>
      <p:ext uri="{BB962C8B-B14F-4D97-AF65-F5344CB8AC3E}">
        <p14:creationId xmlns:p14="http://schemas.microsoft.com/office/powerpoint/2010/main" val="2540199235"/>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b="1" dirty="0"/>
              <a:t>Non-Player </a:t>
            </a:r>
            <a:r>
              <a:rPr lang="en-US" altLang="zh-CN" b="1" dirty="0" smtClean="0"/>
              <a:t>Objects</a:t>
            </a:r>
            <a:endParaRPr lang="zh-CN" altLang="en-US" dirty="0"/>
          </a:p>
        </p:txBody>
      </p:sp>
      <p:sp>
        <p:nvSpPr>
          <p:cNvPr id="3" name="内容占位符 2"/>
          <p:cNvSpPr>
            <a:spLocks noGrp="1"/>
          </p:cNvSpPr>
          <p:nvPr>
            <p:ph idx="1"/>
          </p:nvPr>
        </p:nvSpPr>
        <p:spPr/>
        <p:txBody>
          <a:bodyPr/>
          <a:lstStyle/>
          <a:p>
            <a:r>
              <a:rPr lang="en-US" altLang="zh-CN" dirty="0"/>
              <a:t>Fix non-player prefabs such as enemies:</a:t>
            </a:r>
          </a:p>
          <a:p>
            <a:pPr marL="914400" lvl="1" indent="-514350">
              <a:buFont typeface="+mj-lt"/>
              <a:buAutoNum type="arabicPeriod"/>
            </a:pPr>
            <a:r>
              <a:rPr lang="en-US" altLang="zh-CN" dirty="0"/>
              <a:t>Add </a:t>
            </a:r>
            <a:r>
              <a:rPr lang="en-US" altLang="zh-CN" dirty="0" err="1"/>
              <a:t>NetworkIdentify</a:t>
            </a:r>
            <a:r>
              <a:rPr lang="en-US" altLang="zh-CN" dirty="0"/>
              <a:t> component</a:t>
            </a:r>
          </a:p>
          <a:p>
            <a:pPr marL="914400" lvl="1" indent="-514350">
              <a:buFont typeface="+mj-lt"/>
              <a:buAutoNum type="arabicPeriod"/>
            </a:pPr>
            <a:r>
              <a:rPr lang="en-US" altLang="zh-CN" dirty="0"/>
              <a:t>Add </a:t>
            </a:r>
            <a:r>
              <a:rPr lang="en-US" altLang="zh-CN" dirty="0" err="1"/>
              <a:t>NetworkTransform</a:t>
            </a:r>
            <a:r>
              <a:rPr lang="en-US" altLang="zh-CN" dirty="0"/>
              <a:t> component</a:t>
            </a:r>
          </a:p>
          <a:p>
            <a:pPr marL="914400" lvl="1" indent="-514350">
              <a:buFont typeface="+mj-lt"/>
              <a:buAutoNum type="arabicPeriod"/>
            </a:pPr>
            <a:r>
              <a:rPr lang="en-US" altLang="zh-CN" dirty="0"/>
              <a:t>Register </a:t>
            </a:r>
            <a:r>
              <a:rPr lang="en-US" altLang="zh-CN" dirty="0" err="1"/>
              <a:t>spawnable</a:t>
            </a:r>
            <a:r>
              <a:rPr lang="en-US" altLang="zh-CN" dirty="0"/>
              <a:t> prefabs with </a:t>
            </a:r>
            <a:r>
              <a:rPr lang="en-US" altLang="zh-CN" dirty="0" err="1"/>
              <a:t>NetworkManager</a:t>
            </a:r>
            <a:endParaRPr lang="en-US" altLang="zh-CN" dirty="0"/>
          </a:p>
          <a:p>
            <a:pPr marL="914400" lvl="1" indent="-514350">
              <a:buFont typeface="+mj-lt"/>
              <a:buAutoNum type="arabicPeriod"/>
            </a:pPr>
            <a:r>
              <a:rPr lang="en-US" altLang="zh-CN" dirty="0"/>
              <a:t>Update scripts with game state and actions</a:t>
            </a:r>
          </a:p>
          <a:p>
            <a:endParaRPr lang="zh-CN" altLang="en-US" dirty="0"/>
          </a:p>
        </p:txBody>
      </p:sp>
    </p:spTree>
    <p:extLst>
      <p:ext uri="{BB962C8B-B14F-4D97-AF65-F5344CB8AC3E}">
        <p14:creationId xmlns:p14="http://schemas.microsoft.com/office/powerpoint/2010/main" val="424734333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b="1" dirty="0" err="1" smtClean="0"/>
              <a:t>Spawners</a:t>
            </a:r>
            <a:endParaRPr lang="zh-CN" altLang="en-US" dirty="0"/>
          </a:p>
        </p:txBody>
      </p:sp>
      <p:sp>
        <p:nvSpPr>
          <p:cNvPr id="3" name="内容占位符 2"/>
          <p:cNvSpPr>
            <a:spLocks noGrp="1"/>
          </p:cNvSpPr>
          <p:nvPr>
            <p:ph idx="1"/>
          </p:nvPr>
        </p:nvSpPr>
        <p:spPr/>
        <p:txBody>
          <a:bodyPr>
            <a:normAutofit fontScale="92500" lnSpcReduction="10000"/>
          </a:bodyPr>
          <a:lstStyle/>
          <a:p>
            <a:pPr marL="514350" indent="-514350">
              <a:buFont typeface="+mj-lt"/>
              <a:buAutoNum type="arabicPeriod"/>
            </a:pPr>
            <a:r>
              <a:rPr lang="en-US" altLang="zh-CN" dirty="0" smtClean="0"/>
              <a:t>Potentially </a:t>
            </a:r>
            <a:r>
              <a:rPr lang="en-US" altLang="zh-CN" dirty="0"/>
              <a:t>change </a:t>
            </a:r>
            <a:r>
              <a:rPr lang="en-US" altLang="zh-CN" dirty="0" err="1"/>
              <a:t>spawner</a:t>
            </a:r>
            <a:r>
              <a:rPr lang="en-US" altLang="zh-CN" dirty="0"/>
              <a:t> scripts to be </a:t>
            </a:r>
            <a:r>
              <a:rPr lang="en-US" altLang="zh-CN" dirty="0" err="1"/>
              <a:t>NetworkBehaviours</a:t>
            </a:r>
            <a:endParaRPr lang="en-US" altLang="zh-CN" dirty="0"/>
          </a:p>
          <a:p>
            <a:pPr marL="514350" indent="-514350">
              <a:buFont typeface="+mj-lt"/>
              <a:buAutoNum type="arabicPeriod"/>
            </a:pPr>
            <a:r>
              <a:rPr lang="en-US" altLang="zh-CN" dirty="0"/>
              <a:t>Modify </a:t>
            </a:r>
            <a:r>
              <a:rPr lang="en-US" altLang="zh-CN" dirty="0" err="1"/>
              <a:t>spawners</a:t>
            </a:r>
            <a:r>
              <a:rPr lang="en-US" altLang="zh-CN" dirty="0"/>
              <a:t> to only run on the server, use </a:t>
            </a:r>
            <a:r>
              <a:rPr lang="en-US" altLang="zh-CN" dirty="0" err="1"/>
              <a:t>isServer</a:t>
            </a:r>
            <a:r>
              <a:rPr lang="en-US" altLang="zh-CN" dirty="0"/>
              <a:t> property or </a:t>
            </a:r>
            <a:r>
              <a:rPr lang="en-US" altLang="zh-CN" dirty="0" err="1"/>
              <a:t>OnStartServer</a:t>
            </a:r>
            <a:r>
              <a:rPr lang="en-US" altLang="zh-CN" dirty="0"/>
              <a:t>() function</a:t>
            </a:r>
          </a:p>
          <a:p>
            <a:pPr marL="514350" indent="-514350">
              <a:buFont typeface="+mj-lt"/>
              <a:buAutoNum type="arabicPeriod"/>
            </a:pPr>
            <a:r>
              <a:rPr lang="en-US" altLang="zh-CN" dirty="0"/>
              <a:t>Call </a:t>
            </a:r>
            <a:r>
              <a:rPr lang="en-US" altLang="zh-CN" dirty="0" err="1"/>
              <a:t>NetworkServer.Spawn</a:t>
            </a:r>
            <a:r>
              <a:rPr lang="en-US" altLang="zh-CN" dirty="0"/>
              <a:t>() for created </a:t>
            </a:r>
            <a:r>
              <a:rPr lang="en-US" altLang="zh-CN" dirty="0" smtClean="0"/>
              <a:t>objects</a:t>
            </a:r>
          </a:p>
          <a:p>
            <a:r>
              <a:rPr lang="en-US" altLang="zh-CN" dirty="0"/>
              <a:t>Select the </a:t>
            </a:r>
            <a:r>
              <a:rPr lang="en-US" altLang="zh-CN" dirty="0" err="1"/>
              <a:t>NetworkManager</a:t>
            </a:r>
            <a:r>
              <a:rPr lang="en-US" altLang="zh-CN" dirty="0"/>
              <a:t> object and in the Spawn Info section under the Registered </a:t>
            </a:r>
            <a:r>
              <a:rPr lang="en-US" altLang="zh-CN" dirty="0" err="1"/>
              <a:t>Spawnable</a:t>
            </a:r>
            <a:r>
              <a:rPr lang="en-US" altLang="zh-CN" dirty="0"/>
              <a:t> Prefabs, press the + icon and assign the bullet prefab to the empty space. Now, you can remove the Bullet object from the scene </a:t>
            </a:r>
          </a:p>
          <a:p>
            <a:endParaRPr lang="zh-CN" altLang="en-US" dirty="0"/>
          </a:p>
        </p:txBody>
      </p:sp>
    </p:spTree>
    <p:extLst>
      <p:ext uri="{BB962C8B-B14F-4D97-AF65-F5344CB8AC3E}">
        <p14:creationId xmlns:p14="http://schemas.microsoft.com/office/powerpoint/2010/main" val="328206934"/>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b="1" dirty="0"/>
              <a:t>Spawn Positions for </a:t>
            </a:r>
            <a:r>
              <a:rPr lang="en-US" altLang="zh-CN" b="1" dirty="0" smtClean="0"/>
              <a:t>players</a:t>
            </a:r>
            <a:endParaRPr lang="zh-CN" altLang="en-US" dirty="0"/>
          </a:p>
        </p:txBody>
      </p:sp>
      <p:sp>
        <p:nvSpPr>
          <p:cNvPr id="3" name="内容占位符 2"/>
          <p:cNvSpPr>
            <a:spLocks noGrp="1"/>
          </p:cNvSpPr>
          <p:nvPr>
            <p:ph idx="1"/>
          </p:nvPr>
        </p:nvSpPr>
        <p:spPr/>
        <p:txBody>
          <a:bodyPr/>
          <a:lstStyle/>
          <a:p>
            <a:pPr marL="514350" indent="-514350">
              <a:buFont typeface="+mj-lt"/>
              <a:buAutoNum type="arabicPeriod"/>
            </a:pPr>
            <a:r>
              <a:rPr lang="en-US" altLang="zh-CN" dirty="0" smtClean="0"/>
              <a:t>Add </a:t>
            </a:r>
            <a:r>
              <a:rPr lang="en-US" altLang="zh-CN" dirty="0"/>
              <a:t>new game object and place at player start location</a:t>
            </a:r>
          </a:p>
          <a:p>
            <a:pPr marL="514350" indent="-514350">
              <a:buFont typeface="+mj-lt"/>
              <a:buAutoNum type="arabicPeriod"/>
            </a:pPr>
            <a:r>
              <a:rPr lang="en-US" altLang="zh-CN" dirty="0"/>
              <a:t>Add </a:t>
            </a:r>
            <a:r>
              <a:rPr lang="en-US" altLang="zh-CN" dirty="0" err="1"/>
              <a:t>NetworkStartPosition</a:t>
            </a:r>
            <a:r>
              <a:rPr lang="en-US" altLang="zh-CN" dirty="0"/>
              <a:t> component to new game object</a:t>
            </a:r>
          </a:p>
          <a:p>
            <a:endParaRPr lang="zh-CN" altLang="en-US" dirty="0"/>
          </a:p>
        </p:txBody>
      </p:sp>
    </p:spTree>
    <p:extLst>
      <p:ext uri="{BB962C8B-B14F-4D97-AF65-F5344CB8AC3E}">
        <p14:creationId xmlns:p14="http://schemas.microsoft.com/office/powerpoint/2010/main" val="1858842545"/>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改造一个游戏为多人联网</a:t>
            </a:r>
            <a:endParaRPr lang="zh-CN" altLang="en-US" dirty="0"/>
          </a:p>
        </p:txBody>
      </p:sp>
      <p:sp>
        <p:nvSpPr>
          <p:cNvPr id="3" name="内容占位符 2"/>
          <p:cNvSpPr>
            <a:spLocks noGrp="1"/>
          </p:cNvSpPr>
          <p:nvPr>
            <p:ph idx="1"/>
          </p:nvPr>
        </p:nvSpPr>
        <p:spPr/>
        <p:txBody>
          <a:bodyPr>
            <a:normAutofit fontScale="62500" lnSpcReduction="20000"/>
          </a:bodyPr>
          <a:lstStyle/>
          <a:p>
            <a:pPr marL="514350" indent="-514350">
              <a:buFont typeface="+mj-lt"/>
              <a:buAutoNum type="arabicPeriod"/>
            </a:pPr>
            <a:r>
              <a:rPr lang="en-US" altLang="zh-CN" dirty="0"/>
              <a:t>Create a new scene and save it </a:t>
            </a:r>
          </a:p>
          <a:p>
            <a:pPr marL="514350" indent="-514350">
              <a:buFont typeface="+mj-lt"/>
              <a:buAutoNum type="arabicPeriod"/>
            </a:pPr>
            <a:r>
              <a:rPr lang="en-US" altLang="zh-CN" dirty="0"/>
              <a:t>Create a new game object, name it </a:t>
            </a:r>
            <a:r>
              <a:rPr lang="en-US" altLang="zh-CN" dirty="0" err="1"/>
              <a:t>NetworkManager</a:t>
            </a:r>
            <a:r>
              <a:rPr lang="en-US" altLang="zh-CN" dirty="0"/>
              <a:t> </a:t>
            </a:r>
          </a:p>
          <a:p>
            <a:pPr marL="514350" indent="-514350">
              <a:buFont typeface="+mj-lt"/>
              <a:buAutoNum type="arabicPeriod"/>
            </a:pPr>
            <a:r>
              <a:rPr lang="en-US" altLang="zh-CN" dirty="0"/>
              <a:t>Add two components to it: </a:t>
            </a:r>
            <a:r>
              <a:rPr lang="en-US" altLang="zh-CN" dirty="0" err="1"/>
              <a:t>NetworkManager</a:t>
            </a:r>
            <a:r>
              <a:rPr lang="en-US" altLang="zh-CN" dirty="0"/>
              <a:t> and </a:t>
            </a:r>
            <a:r>
              <a:rPr lang="en-US" altLang="zh-CN" dirty="0" err="1"/>
              <a:t>NetworkManagerHUD</a:t>
            </a:r>
            <a:r>
              <a:rPr lang="en-US" altLang="zh-CN" dirty="0"/>
              <a:t> </a:t>
            </a:r>
          </a:p>
          <a:p>
            <a:pPr marL="514350" indent="-514350">
              <a:buFont typeface="+mj-lt"/>
              <a:buAutoNum type="arabicPeriod"/>
            </a:pPr>
            <a:r>
              <a:rPr lang="en-US" altLang="zh-CN" dirty="0"/>
              <a:t>Create a new game object called Player. This will be our player to be spawned when connected to the server. </a:t>
            </a:r>
          </a:p>
          <a:p>
            <a:pPr marL="514350" indent="-514350">
              <a:buFont typeface="+mj-lt"/>
              <a:buAutoNum type="arabicPeriod"/>
            </a:pPr>
            <a:r>
              <a:rPr lang="en-US" altLang="zh-CN" dirty="0"/>
              <a:t>Add a </a:t>
            </a:r>
            <a:r>
              <a:rPr lang="en-US" altLang="zh-CN" dirty="0" err="1"/>
              <a:t>NetworkIdentity</a:t>
            </a:r>
            <a:r>
              <a:rPr lang="en-US" altLang="zh-CN" dirty="0"/>
              <a:t> component to this object. Check "Local Player Authority". </a:t>
            </a:r>
          </a:p>
          <a:p>
            <a:pPr marL="514350" indent="-514350">
              <a:buFont typeface="+mj-lt"/>
              <a:buAutoNum type="arabicPeriod"/>
            </a:pPr>
            <a:r>
              <a:rPr lang="en-US" altLang="zh-CN" dirty="0"/>
              <a:t>Add a </a:t>
            </a:r>
            <a:r>
              <a:rPr lang="en-US" altLang="zh-CN" dirty="0" err="1"/>
              <a:t>NetworkTransform</a:t>
            </a:r>
            <a:r>
              <a:rPr lang="en-US" altLang="zh-CN" dirty="0"/>
              <a:t> component as well. This will handle the transform syncing automatically. </a:t>
            </a:r>
          </a:p>
          <a:p>
            <a:pPr marL="514350" indent="-514350">
              <a:buFont typeface="+mj-lt"/>
              <a:buAutoNum type="arabicPeriod"/>
            </a:pPr>
            <a:r>
              <a:rPr lang="en-US" altLang="zh-CN" dirty="0" smtClean="0"/>
              <a:t>After </a:t>
            </a:r>
            <a:r>
              <a:rPr lang="en-US" altLang="zh-CN" dirty="0"/>
              <a:t>adding the newly created Player component to the Player object, create a prefab from this object (drag &amp; drop from the </a:t>
            </a:r>
            <a:r>
              <a:rPr lang="en-US" altLang="zh-CN" dirty="0" err="1"/>
              <a:t>Hiearchy</a:t>
            </a:r>
            <a:r>
              <a:rPr lang="en-US" altLang="zh-CN" dirty="0"/>
              <a:t> to the Assets tab) </a:t>
            </a:r>
            <a:endParaRPr lang="en-US" altLang="zh-CN" dirty="0" smtClean="0"/>
          </a:p>
          <a:p>
            <a:pPr marL="514350" indent="-514350">
              <a:buFont typeface="+mj-lt"/>
              <a:buAutoNum type="arabicPeriod"/>
            </a:pPr>
            <a:r>
              <a:rPr lang="en-US" altLang="zh-CN" dirty="0" smtClean="0"/>
              <a:t>Select </a:t>
            </a:r>
            <a:r>
              <a:rPr lang="en-US" altLang="zh-CN" dirty="0"/>
              <a:t>the </a:t>
            </a:r>
            <a:r>
              <a:rPr lang="en-US" altLang="zh-CN" dirty="0" err="1"/>
              <a:t>NetworkManager</a:t>
            </a:r>
            <a:r>
              <a:rPr lang="en-US" altLang="zh-CN" dirty="0"/>
              <a:t>, expand "Spawn Info" section, and assign the previously created prefab to the Player </a:t>
            </a:r>
            <a:r>
              <a:rPr lang="en-US" altLang="zh-CN" dirty="0" smtClean="0"/>
              <a:t>Prefab</a:t>
            </a:r>
            <a:endParaRPr lang="en-US" altLang="zh-CN" dirty="0"/>
          </a:p>
          <a:p>
            <a:endParaRPr lang="zh-CN" altLang="en-US" dirty="0"/>
          </a:p>
        </p:txBody>
      </p:sp>
    </p:spTree>
    <p:extLst>
      <p:ext uri="{BB962C8B-B14F-4D97-AF65-F5344CB8AC3E}">
        <p14:creationId xmlns:p14="http://schemas.microsoft.com/office/powerpoint/2010/main" val="12121533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10242" name="Picture 2" descr="Occlusion culling removes additional objects from within the camera rendering work if they are entirely obscured by nearer object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9632" y="1643792"/>
            <a:ext cx="6191250" cy="3762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5339070"/>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实时生成物体</a:t>
            </a:r>
            <a:endParaRPr lang="zh-CN" altLang="en-US" dirty="0"/>
          </a:p>
        </p:txBody>
      </p:sp>
      <p:sp>
        <p:nvSpPr>
          <p:cNvPr id="3" name="内容占位符 2"/>
          <p:cNvSpPr>
            <a:spLocks noGrp="1"/>
          </p:cNvSpPr>
          <p:nvPr>
            <p:ph idx="1"/>
          </p:nvPr>
        </p:nvSpPr>
        <p:spPr/>
        <p:txBody>
          <a:bodyPr>
            <a:normAutofit fontScale="77500" lnSpcReduction="20000"/>
          </a:bodyPr>
          <a:lstStyle/>
          <a:p>
            <a:pPr marL="514350" indent="-514350">
              <a:buFont typeface="+mj-lt"/>
              <a:buAutoNum type="arabicPeriod"/>
            </a:pPr>
            <a:r>
              <a:rPr lang="en-US" altLang="zh-CN" dirty="0"/>
              <a:t>Create a new game object, call it Bullet </a:t>
            </a:r>
          </a:p>
          <a:p>
            <a:pPr marL="514350" indent="-514350">
              <a:buFont typeface="+mj-lt"/>
              <a:buAutoNum type="arabicPeriod"/>
            </a:pPr>
            <a:r>
              <a:rPr lang="en-US" altLang="zh-CN" dirty="0"/>
              <a:t>Add a </a:t>
            </a:r>
            <a:r>
              <a:rPr lang="en-US" altLang="zh-CN" dirty="0" err="1"/>
              <a:t>NetworkIdentity</a:t>
            </a:r>
            <a:r>
              <a:rPr lang="en-US" altLang="zh-CN" dirty="0"/>
              <a:t> and a </a:t>
            </a:r>
            <a:r>
              <a:rPr lang="en-US" altLang="zh-CN" dirty="0" err="1"/>
              <a:t>NetworkTransform</a:t>
            </a:r>
            <a:r>
              <a:rPr lang="en-US" altLang="zh-CN" dirty="0"/>
              <a:t> components to it - note the Local Player Authority is not checked this time! </a:t>
            </a:r>
            <a:endParaRPr lang="en-US" altLang="zh-CN" dirty="0" smtClean="0"/>
          </a:p>
          <a:p>
            <a:pPr marL="514350" indent="-514350">
              <a:buFont typeface="+mj-lt"/>
              <a:buAutoNum type="arabicPeriod"/>
            </a:pPr>
            <a:r>
              <a:rPr lang="en-US" altLang="zh-CN" dirty="0" smtClean="0"/>
              <a:t>Select </a:t>
            </a:r>
            <a:r>
              <a:rPr lang="en-US" altLang="zh-CN" dirty="0"/>
              <a:t>the </a:t>
            </a:r>
            <a:r>
              <a:rPr lang="en-US" altLang="zh-CN" dirty="0" err="1"/>
              <a:t>NetworkManager</a:t>
            </a:r>
            <a:r>
              <a:rPr lang="en-US" altLang="zh-CN" dirty="0"/>
              <a:t> object and in the Spawn Info section under the Registered </a:t>
            </a:r>
            <a:r>
              <a:rPr lang="en-US" altLang="zh-CN" dirty="0" err="1"/>
              <a:t>Spawnable</a:t>
            </a:r>
            <a:r>
              <a:rPr lang="en-US" altLang="zh-CN" dirty="0"/>
              <a:t> Prefabs, press the + icon and assign the bullet prefab to the empty space. Now, you can remove the Bullet object from the scene </a:t>
            </a:r>
            <a:endParaRPr lang="en-US" altLang="zh-CN" dirty="0" smtClean="0"/>
          </a:p>
          <a:p>
            <a:pPr marL="514350" indent="-514350">
              <a:buFont typeface="+mj-lt"/>
              <a:buAutoNum type="arabicPeriod"/>
            </a:pPr>
            <a:r>
              <a:rPr lang="en-US" altLang="zh-CN" dirty="0" smtClean="0"/>
              <a:t>This </a:t>
            </a:r>
            <a:r>
              <a:rPr lang="en-US" altLang="zh-CN" dirty="0"/>
              <a:t>registering means that your clients will be able to spawn this object. This is a must-have step. </a:t>
            </a:r>
            <a:endParaRPr lang="en-US" altLang="zh-CN" dirty="0" smtClean="0"/>
          </a:p>
          <a:p>
            <a:pPr marL="514350" indent="-514350">
              <a:buFont typeface="+mj-lt"/>
              <a:buAutoNum type="arabicPeriod"/>
            </a:pPr>
            <a:r>
              <a:rPr lang="en-US" altLang="zh-CN" dirty="0" smtClean="0"/>
              <a:t>The </a:t>
            </a:r>
            <a:r>
              <a:rPr lang="en-US" altLang="zh-CN" dirty="0"/>
              <a:t>client cannot spawn networked object itself, it can just ask the server to spawn a new one. To have shooting, we have to modify our Player class</a:t>
            </a:r>
          </a:p>
          <a:p>
            <a:pPr marL="514350" indent="-514350">
              <a:buFont typeface="+mj-lt"/>
              <a:buAutoNum type="arabicPeriod"/>
            </a:pPr>
            <a:endParaRPr lang="en-US" altLang="zh-CN" dirty="0"/>
          </a:p>
          <a:p>
            <a:endParaRPr lang="zh-CN" altLang="en-US" dirty="0"/>
          </a:p>
        </p:txBody>
      </p:sp>
    </p:spTree>
    <p:extLst>
      <p:ext uri="{BB962C8B-B14F-4D97-AF65-F5344CB8AC3E}">
        <p14:creationId xmlns:p14="http://schemas.microsoft.com/office/powerpoint/2010/main" val="3377515134"/>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目录</a:t>
            </a:r>
            <a:endParaRPr lang="zh-CN" altLang="en-US" dirty="0"/>
          </a:p>
        </p:txBody>
      </p:sp>
      <p:sp>
        <p:nvSpPr>
          <p:cNvPr id="3" name="内容占位符 2"/>
          <p:cNvSpPr>
            <a:spLocks noGrp="1"/>
          </p:cNvSpPr>
          <p:nvPr>
            <p:ph idx="1"/>
          </p:nvPr>
        </p:nvSpPr>
        <p:spPr>
          <a:xfrm>
            <a:off x="457200" y="1600200"/>
            <a:ext cx="8229600" cy="5069160"/>
          </a:xfrm>
        </p:spPr>
        <p:txBody>
          <a:bodyPr>
            <a:normAutofit lnSpcReduction="10000"/>
          </a:bodyPr>
          <a:lstStyle/>
          <a:p>
            <a:pPr marL="514350" indent="-514350">
              <a:buFont typeface="+mj-lt"/>
              <a:buAutoNum type="arabicPeriod"/>
            </a:pPr>
            <a:r>
              <a:rPr lang="zh-CN" altLang="en-US" dirty="0" smtClean="0"/>
              <a:t>光照、阴影及全局光照</a:t>
            </a:r>
            <a:endParaRPr lang="en-US" altLang="zh-CN" dirty="0" smtClean="0"/>
          </a:p>
          <a:p>
            <a:pPr marL="514350" indent="-514350">
              <a:buFont typeface="+mj-lt"/>
              <a:buAutoNum type="arabicPeriod"/>
            </a:pPr>
            <a:r>
              <a:rPr lang="zh-CN" altLang="en-US" dirty="0" smtClean="0"/>
              <a:t>摄像机及遮挡剔除优化</a:t>
            </a:r>
            <a:endParaRPr lang="en-US" altLang="zh-CN" dirty="0" smtClean="0"/>
          </a:p>
          <a:p>
            <a:pPr marL="514350" indent="-514350">
              <a:buFont typeface="+mj-lt"/>
              <a:buAutoNum type="arabicPeriod"/>
            </a:pPr>
            <a:r>
              <a:rPr lang="zh-CN" altLang="en-US" dirty="0" smtClean="0"/>
              <a:t>材质、着色器及环境映射</a:t>
            </a:r>
            <a:endParaRPr lang="en-US" altLang="zh-CN" dirty="0" smtClean="0"/>
          </a:p>
          <a:p>
            <a:pPr marL="514350" indent="-514350">
              <a:buFont typeface="+mj-lt"/>
              <a:buAutoNum type="arabicPeriod"/>
            </a:pPr>
            <a:r>
              <a:rPr lang="zh-CN" altLang="en-US" dirty="0"/>
              <a:t>粒子</a:t>
            </a:r>
            <a:r>
              <a:rPr lang="zh-CN" altLang="en-US" dirty="0" smtClean="0"/>
              <a:t>系统</a:t>
            </a:r>
            <a:endParaRPr lang="en-US" altLang="zh-CN" dirty="0" smtClean="0"/>
          </a:p>
          <a:p>
            <a:pPr marL="514350" indent="-514350">
              <a:buFont typeface="+mj-lt"/>
              <a:buAutoNum type="arabicPeriod"/>
            </a:pPr>
            <a:r>
              <a:rPr lang="zh-CN" altLang="en-US" dirty="0"/>
              <a:t>物理</a:t>
            </a:r>
            <a:r>
              <a:rPr lang="zh-CN" altLang="en-US" dirty="0" smtClean="0"/>
              <a:t>引擎</a:t>
            </a:r>
            <a:endParaRPr lang="en-US" altLang="zh-CN" dirty="0" smtClean="0"/>
          </a:p>
          <a:p>
            <a:pPr marL="514350" indent="-514350">
              <a:buFont typeface="+mj-lt"/>
              <a:buAutoNum type="arabicPeriod"/>
            </a:pPr>
            <a:r>
              <a:rPr lang="en-US" altLang="zh-CN" dirty="0" err="1" smtClean="0"/>
              <a:t>Mecanim</a:t>
            </a:r>
            <a:r>
              <a:rPr lang="zh-CN" altLang="en-US" dirty="0" smtClean="0"/>
              <a:t>动画系统</a:t>
            </a:r>
            <a:endParaRPr lang="en-US" altLang="zh-CN" dirty="0" smtClean="0"/>
          </a:p>
          <a:p>
            <a:pPr marL="514350" indent="-514350">
              <a:buFont typeface="+mj-lt"/>
              <a:buAutoNum type="arabicPeriod"/>
            </a:pPr>
            <a:r>
              <a:rPr lang="zh-CN" altLang="en-US" dirty="0"/>
              <a:t>寻</a:t>
            </a:r>
            <a:r>
              <a:rPr lang="zh-CN" altLang="en-US" dirty="0" smtClean="0"/>
              <a:t>路</a:t>
            </a:r>
            <a:endParaRPr lang="en-US" altLang="zh-CN" dirty="0" smtClean="0"/>
          </a:p>
          <a:p>
            <a:pPr marL="514350" indent="-514350">
              <a:buFont typeface="+mj-lt"/>
              <a:buAutoNum type="arabicPeriod"/>
            </a:pPr>
            <a:r>
              <a:rPr lang="zh-CN" altLang="en-US" dirty="0" smtClean="0">
                <a:solidFill>
                  <a:srgbClr val="FF0000"/>
                </a:solidFill>
              </a:rPr>
              <a:t>联网</a:t>
            </a:r>
            <a:endParaRPr lang="en-US" altLang="zh-CN" dirty="0" smtClean="0">
              <a:solidFill>
                <a:srgbClr val="FF0000"/>
              </a:solidFill>
            </a:endParaRPr>
          </a:p>
          <a:p>
            <a:pPr marL="514350" indent="-514350">
              <a:buFont typeface="+mj-lt"/>
              <a:buAutoNum type="arabicPeriod"/>
            </a:pPr>
            <a:r>
              <a:rPr lang="zh-CN" altLang="en-US" dirty="0" smtClean="0"/>
              <a:t>创作中遇到的问题讨论</a:t>
            </a:r>
            <a:endParaRPr lang="en-US" altLang="zh-CN" dirty="0" smtClean="0"/>
          </a:p>
          <a:p>
            <a:endParaRPr lang="zh-CN" altLang="en-US" dirty="0"/>
          </a:p>
        </p:txBody>
      </p:sp>
    </p:spTree>
    <p:extLst>
      <p:ext uri="{BB962C8B-B14F-4D97-AF65-F5344CB8AC3E}">
        <p14:creationId xmlns:p14="http://schemas.microsoft.com/office/powerpoint/2010/main" val="3800285080"/>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spTree>
    <p:extLst>
      <p:ext uri="{BB962C8B-B14F-4D97-AF65-F5344CB8AC3E}">
        <p14:creationId xmlns:p14="http://schemas.microsoft.com/office/powerpoint/2010/main" val="5441800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目录</a:t>
            </a:r>
            <a:endParaRPr lang="zh-CN" altLang="en-US" dirty="0"/>
          </a:p>
        </p:txBody>
      </p:sp>
      <p:sp>
        <p:nvSpPr>
          <p:cNvPr id="3" name="内容占位符 2"/>
          <p:cNvSpPr>
            <a:spLocks noGrp="1"/>
          </p:cNvSpPr>
          <p:nvPr>
            <p:ph idx="1"/>
          </p:nvPr>
        </p:nvSpPr>
        <p:spPr>
          <a:xfrm>
            <a:off x="457200" y="1600200"/>
            <a:ext cx="8229600" cy="5069160"/>
          </a:xfrm>
        </p:spPr>
        <p:txBody>
          <a:bodyPr>
            <a:normAutofit lnSpcReduction="10000"/>
          </a:bodyPr>
          <a:lstStyle/>
          <a:p>
            <a:pPr marL="514350" indent="-514350">
              <a:buFont typeface="+mj-lt"/>
              <a:buAutoNum type="arabicPeriod"/>
            </a:pPr>
            <a:r>
              <a:rPr lang="zh-CN" altLang="en-US" dirty="0" smtClean="0"/>
              <a:t>光照、阴影及全局光照</a:t>
            </a:r>
            <a:endParaRPr lang="en-US" altLang="zh-CN" dirty="0" smtClean="0"/>
          </a:p>
          <a:p>
            <a:pPr marL="514350" indent="-514350">
              <a:buFont typeface="+mj-lt"/>
              <a:buAutoNum type="arabicPeriod"/>
            </a:pPr>
            <a:r>
              <a:rPr lang="zh-CN" altLang="en-US" dirty="0" smtClean="0"/>
              <a:t>摄像机及遮挡剔除优化</a:t>
            </a:r>
            <a:endParaRPr lang="en-US" altLang="zh-CN" dirty="0" smtClean="0"/>
          </a:p>
          <a:p>
            <a:pPr marL="514350" indent="-514350">
              <a:buFont typeface="+mj-lt"/>
              <a:buAutoNum type="arabicPeriod"/>
            </a:pPr>
            <a:r>
              <a:rPr lang="zh-CN" altLang="en-US" dirty="0" smtClean="0">
                <a:solidFill>
                  <a:srgbClr val="FF0000"/>
                </a:solidFill>
              </a:rPr>
              <a:t>材质、着色器及环境映射</a:t>
            </a:r>
            <a:endParaRPr lang="en-US" altLang="zh-CN" dirty="0" smtClean="0">
              <a:solidFill>
                <a:srgbClr val="FF0000"/>
              </a:solidFill>
            </a:endParaRPr>
          </a:p>
          <a:p>
            <a:pPr marL="514350" indent="-514350">
              <a:buFont typeface="+mj-lt"/>
              <a:buAutoNum type="arabicPeriod"/>
            </a:pPr>
            <a:r>
              <a:rPr lang="zh-CN" altLang="en-US" dirty="0"/>
              <a:t>粒子</a:t>
            </a:r>
            <a:r>
              <a:rPr lang="zh-CN" altLang="en-US" dirty="0" smtClean="0"/>
              <a:t>系统</a:t>
            </a:r>
            <a:endParaRPr lang="en-US" altLang="zh-CN" dirty="0" smtClean="0"/>
          </a:p>
          <a:p>
            <a:pPr marL="514350" indent="-514350">
              <a:buFont typeface="+mj-lt"/>
              <a:buAutoNum type="arabicPeriod"/>
            </a:pPr>
            <a:r>
              <a:rPr lang="zh-CN" altLang="en-US" dirty="0"/>
              <a:t>物理</a:t>
            </a:r>
            <a:r>
              <a:rPr lang="zh-CN" altLang="en-US" dirty="0" smtClean="0"/>
              <a:t>引擎</a:t>
            </a:r>
            <a:endParaRPr lang="en-US" altLang="zh-CN" dirty="0" smtClean="0"/>
          </a:p>
          <a:p>
            <a:pPr marL="514350" indent="-514350">
              <a:buFont typeface="+mj-lt"/>
              <a:buAutoNum type="arabicPeriod"/>
            </a:pPr>
            <a:r>
              <a:rPr lang="en-US" altLang="zh-CN" dirty="0" err="1" smtClean="0"/>
              <a:t>Mecanim</a:t>
            </a:r>
            <a:r>
              <a:rPr lang="zh-CN" altLang="en-US" dirty="0" smtClean="0"/>
              <a:t>动画系统</a:t>
            </a:r>
            <a:endParaRPr lang="en-US" altLang="zh-CN" dirty="0" smtClean="0"/>
          </a:p>
          <a:p>
            <a:pPr marL="514350" indent="-514350">
              <a:buFont typeface="+mj-lt"/>
              <a:buAutoNum type="arabicPeriod"/>
            </a:pPr>
            <a:r>
              <a:rPr lang="zh-CN" altLang="en-US" dirty="0"/>
              <a:t>寻</a:t>
            </a:r>
            <a:r>
              <a:rPr lang="zh-CN" altLang="en-US" dirty="0" smtClean="0"/>
              <a:t>路</a:t>
            </a:r>
            <a:endParaRPr lang="en-US" altLang="zh-CN" dirty="0" smtClean="0"/>
          </a:p>
          <a:p>
            <a:pPr marL="514350" indent="-514350">
              <a:buFont typeface="+mj-lt"/>
              <a:buAutoNum type="arabicPeriod"/>
            </a:pPr>
            <a:r>
              <a:rPr lang="zh-CN" altLang="en-US" dirty="0" smtClean="0"/>
              <a:t>联网</a:t>
            </a:r>
            <a:endParaRPr lang="en-US" altLang="zh-CN" dirty="0" smtClean="0"/>
          </a:p>
          <a:p>
            <a:pPr marL="514350" indent="-514350">
              <a:buFont typeface="+mj-lt"/>
              <a:buAutoNum type="arabicPeriod"/>
            </a:pPr>
            <a:r>
              <a:rPr lang="zh-CN" altLang="en-US" dirty="0" smtClean="0"/>
              <a:t>创作中遇到的问题讨论</a:t>
            </a:r>
            <a:endParaRPr lang="en-US" altLang="zh-CN" dirty="0" smtClean="0"/>
          </a:p>
          <a:p>
            <a:endParaRPr lang="zh-CN" altLang="en-US" dirty="0"/>
          </a:p>
        </p:txBody>
      </p:sp>
    </p:spTree>
    <p:extLst>
      <p:ext uri="{BB962C8B-B14F-4D97-AF65-F5344CB8AC3E}">
        <p14:creationId xmlns:p14="http://schemas.microsoft.com/office/powerpoint/2010/main" val="31565980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Materials And </a:t>
            </a:r>
            <a:r>
              <a:rPr lang="en-US" altLang="zh-CN" b="1" dirty="0" err="1"/>
              <a:t>Shaders</a:t>
            </a:r>
            <a:endParaRPr lang="zh-CN" altLang="en-US" dirty="0"/>
          </a:p>
        </p:txBody>
      </p:sp>
      <p:sp>
        <p:nvSpPr>
          <p:cNvPr id="3" name="内容占位符 2"/>
          <p:cNvSpPr>
            <a:spLocks noGrp="1"/>
          </p:cNvSpPr>
          <p:nvPr>
            <p:ph idx="1"/>
          </p:nvPr>
        </p:nvSpPr>
        <p:spPr/>
        <p:txBody>
          <a:bodyPr>
            <a:normAutofit fontScale="92500" lnSpcReduction="10000"/>
          </a:bodyPr>
          <a:lstStyle/>
          <a:p>
            <a:r>
              <a:rPr lang="en-US" altLang="zh-CN" b="1" dirty="0"/>
              <a:t>Materials</a:t>
            </a:r>
            <a:r>
              <a:rPr lang="en-US" altLang="zh-CN" dirty="0"/>
              <a:t> are definitions of how a surface should be rendered, including references to textures used, tiling information, </a:t>
            </a:r>
            <a:r>
              <a:rPr lang="en-US" altLang="zh-CN" dirty="0" err="1"/>
              <a:t>colour</a:t>
            </a:r>
            <a:r>
              <a:rPr lang="en-US" altLang="zh-CN" dirty="0"/>
              <a:t> tints and more. The available options for a material depend on which </a:t>
            </a:r>
            <a:r>
              <a:rPr lang="en-US" altLang="zh-CN" dirty="0" err="1"/>
              <a:t>shader</a:t>
            </a:r>
            <a:r>
              <a:rPr lang="en-US" altLang="zh-CN" dirty="0"/>
              <a:t> the material is using.</a:t>
            </a:r>
          </a:p>
          <a:p>
            <a:r>
              <a:rPr lang="en-US" altLang="zh-CN" b="1" dirty="0" err="1"/>
              <a:t>Shaders</a:t>
            </a:r>
            <a:r>
              <a:rPr lang="en-US" altLang="zh-CN" dirty="0"/>
              <a:t> are small scripts that contain the mathematical calculations and algorithms for calculating the </a:t>
            </a:r>
            <a:r>
              <a:rPr lang="en-US" altLang="zh-CN" dirty="0" err="1"/>
              <a:t>colour</a:t>
            </a:r>
            <a:r>
              <a:rPr lang="en-US" altLang="zh-CN" dirty="0"/>
              <a:t> of each pixel rendered, based on the lighting input and the Material configuration</a:t>
            </a:r>
            <a:r>
              <a:rPr lang="en-US" altLang="zh-CN" dirty="0" smtClean="0"/>
              <a:t>.</a:t>
            </a:r>
            <a:endParaRPr lang="zh-CN" altLang="en-US" dirty="0"/>
          </a:p>
        </p:txBody>
      </p:sp>
    </p:spTree>
    <p:extLst>
      <p:ext uri="{BB962C8B-B14F-4D97-AF65-F5344CB8AC3E}">
        <p14:creationId xmlns:p14="http://schemas.microsoft.com/office/powerpoint/2010/main" val="27180500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Built-in </a:t>
            </a:r>
            <a:r>
              <a:rPr lang="en-US" altLang="zh-CN" b="1" dirty="0" err="1"/>
              <a:t>Shaders</a:t>
            </a:r>
            <a:endParaRPr lang="zh-CN" altLang="en-US" dirty="0"/>
          </a:p>
        </p:txBody>
      </p:sp>
      <p:sp>
        <p:nvSpPr>
          <p:cNvPr id="3" name="内容占位符 2"/>
          <p:cNvSpPr>
            <a:spLocks noGrp="1"/>
          </p:cNvSpPr>
          <p:nvPr>
            <p:ph idx="1"/>
          </p:nvPr>
        </p:nvSpPr>
        <p:spPr/>
        <p:txBody>
          <a:bodyPr>
            <a:normAutofit fontScale="70000" lnSpcReduction="20000"/>
          </a:bodyPr>
          <a:lstStyle/>
          <a:p>
            <a:r>
              <a:rPr lang="en-US" altLang="zh-CN" b="1" dirty="0"/>
              <a:t>FX</a:t>
            </a:r>
            <a:r>
              <a:rPr lang="en-US" altLang="zh-CN" dirty="0"/>
              <a:t>: Lighting and glass effects.</a:t>
            </a:r>
          </a:p>
          <a:p>
            <a:r>
              <a:rPr lang="en-US" altLang="zh-CN" b="1" dirty="0"/>
              <a:t>GUI</a:t>
            </a:r>
            <a:r>
              <a:rPr lang="en-US" altLang="zh-CN" dirty="0"/>
              <a:t> and </a:t>
            </a:r>
            <a:r>
              <a:rPr lang="en-US" altLang="zh-CN" b="1" dirty="0"/>
              <a:t>UI</a:t>
            </a:r>
            <a:r>
              <a:rPr lang="en-US" altLang="zh-CN" dirty="0"/>
              <a:t>: For user interface graphics.</a:t>
            </a:r>
          </a:p>
          <a:p>
            <a:r>
              <a:rPr lang="en-US" altLang="zh-CN" b="1" dirty="0"/>
              <a:t>Mobile</a:t>
            </a:r>
            <a:r>
              <a:rPr lang="en-US" altLang="zh-CN" dirty="0"/>
              <a:t>: Simplified high-performance </a:t>
            </a:r>
            <a:r>
              <a:rPr lang="en-US" altLang="zh-CN" dirty="0" err="1"/>
              <a:t>shader</a:t>
            </a:r>
            <a:r>
              <a:rPr lang="en-US" altLang="zh-CN" dirty="0"/>
              <a:t> for mobile devices.</a:t>
            </a:r>
          </a:p>
          <a:p>
            <a:r>
              <a:rPr lang="en-US" altLang="zh-CN" b="1" dirty="0"/>
              <a:t>Nature</a:t>
            </a:r>
            <a:r>
              <a:rPr lang="en-US" altLang="zh-CN" dirty="0"/>
              <a:t>: For trees and terrain.</a:t>
            </a:r>
          </a:p>
          <a:p>
            <a:r>
              <a:rPr lang="en-US" altLang="zh-CN" b="1" dirty="0"/>
              <a:t>Particles</a:t>
            </a:r>
            <a:r>
              <a:rPr lang="en-US" altLang="zh-CN" dirty="0"/>
              <a:t>: Particle system effects.</a:t>
            </a:r>
          </a:p>
          <a:p>
            <a:r>
              <a:rPr lang="en-US" altLang="zh-CN" b="1" dirty="0"/>
              <a:t>Skybox</a:t>
            </a:r>
            <a:r>
              <a:rPr lang="en-US" altLang="zh-CN" dirty="0"/>
              <a:t>: For rendering background environments behind all geometry</a:t>
            </a:r>
          </a:p>
          <a:p>
            <a:r>
              <a:rPr lang="en-US" altLang="zh-CN" b="1" dirty="0"/>
              <a:t>Sprites</a:t>
            </a:r>
            <a:r>
              <a:rPr lang="en-US" altLang="zh-CN" dirty="0"/>
              <a:t>: For use with the 2D sprite system</a:t>
            </a:r>
          </a:p>
          <a:p>
            <a:r>
              <a:rPr lang="en-US" altLang="zh-CN" b="1" dirty="0"/>
              <a:t>Toon</a:t>
            </a:r>
            <a:r>
              <a:rPr lang="en-US" altLang="zh-CN" dirty="0"/>
              <a:t>: Cartoon-style rendering.</a:t>
            </a:r>
          </a:p>
          <a:p>
            <a:r>
              <a:rPr lang="en-US" altLang="zh-CN" b="1" dirty="0"/>
              <a:t>Unlit</a:t>
            </a:r>
            <a:r>
              <a:rPr lang="en-US" altLang="zh-CN" dirty="0"/>
              <a:t>: For rendering that entirely bypasses all light &amp; shadowing</a:t>
            </a:r>
          </a:p>
          <a:p>
            <a:r>
              <a:rPr lang="en-US" altLang="zh-CN" b="1" dirty="0"/>
              <a:t>Legacy</a:t>
            </a:r>
            <a:r>
              <a:rPr lang="en-US" altLang="zh-CN" dirty="0"/>
              <a:t>: The large collection of older </a:t>
            </a:r>
            <a:r>
              <a:rPr lang="en-US" altLang="zh-CN" dirty="0" err="1"/>
              <a:t>shaders</a:t>
            </a:r>
            <a:r>
              <a:rPr lang="en-US" altLang="zh-CN" dirty="0"/>
              <a:t> which were superseded by the Standard </a:t>
            </a:r>
            <a:r>
              <a:rPr lang="en-US" altLang="zh-CN" dirty="0" err="1" smtClean="0"/>
              <a:t>Shader</a:t>
            </a:r>
            <a:endParaRPr lang="zh-CN" altLang="en-US" dirty="0"/>
          </a:p>
        </p:txBody>
      </p:sp>
    </p:spTree>
    <p:extLst>
      <p:ext uri="{BB962C8B-B14F-4D97-AF65-F5344CB8AC3E}">
        <p14:creationId xmlns:p14="http://schemas.microsoft.com/office/powerpoint/2010/main" val="34301150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11266" name="Picture 2" descr="C:\Program Files\Unity\Editor\Data\Documentation\en\uploads\Main\material_diagram.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7664" y="1544350"/>
            <a:ext cx="5715000" cy="3333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48973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目录</a:t>
            </a:r>
            <a:endParaRPr lang="zh-CN" altLang="en-US" dirty="0"/>
          </a:p>
        </p:txBody>
      </p:sp>
      <p:sp>
        <p:nvSpPr>
          <p:cNvPr id="3" name="内容占位符 2"/>
          <p:cNvSpPr>
            <a:spLocks noGrp="1"/>
          </p:cNvSpPr>
          <p:nvPr>
            <p:ph idx="1"/>
          </p:nvPr>
        </p:nvSpPr>
        <p:spPr>
          <a:xfrm>
            <a:off x="457200" y="1600200"/>
            <a:ext cx="8229600" cy="5069160"/>
          </a:xfrm>
        </p:spPr>
        <p:txBody>
          <a:bodyPr>
            <a:normAutofit lnSpcReduction="10000"/>
          </a:bodyPr>
          <a:lstStyle/>
          <a:p>
            <a:pPr marL="514350" indent="-514350">
              <a:buFont typeface="+mj-lt"/>
              <a:buAutoNum type="arabicPeriod"/>
            </a:pPr>
            <a:r>
              <a:rPr lang="zh-CN" altLang="en-US" dirty="0" smtClean="0"/>
              <a:t>光照、阴影及全局光照</a:t>
            </a:r>
            <a:endParaRPr lang="en-US" altLang="zh-CN" dirty="0" smtClean="0"/>
          </a:p>
          <a:p>
            <a:pPr marL="514350" indent="-514350">
              <a:buFont typeface="+mj-lt"/>
              <a:buAutoNum type="arabicPeriod"/>
            </a:pPr>
            <a:r>
              <a:rPr lang="zh-CN" altLang="en-US" dirty="0" smtClean="0"/>
              <a:t>摄像机及遮挡剔除优化</a:t>
            </a:r>
            <a:endParaRPr lang="en-US" altLang="zh-CN" dirty="0" smtClean="0"/>
          </a:p>
          <a:p>
            <a:pPr marL="514350" indent="-514350">
              <a:buFont typeface="+mj-lt"/>
              <a:buAutoNum type="arabicPeriod"/>
            </a:pPr>
            <a:r>
              <a:rPr lang="zh-CN" altLang="en-US" dirty="0" smtClean="0"/>
              <a:t>材质、着色器及环境映射</a:t>
            </a:r>
            <a:endParaRPr lang="en-US" altLang="zh-CN" dirty="0" smtClean="0"/>
          </a:p>
          <a:p>
            <a:pPr marL="514350" indent="-514350">
              <a:buFont typeface="+mj-lt"/>
              <a:buAutoNum type="arabicPeriod"/>
            </a:pPr>
            <a:r>
              <a:rPr lang="zh-CN" altLang="en-US" dirty="0"/>
              <a:t>粒子</a:t>
            </a:r>
            <a:r>
              <a:rPr lang="zh-CN" altLang="en-US" dirty="0" smtClean="0"/>
              <a:t>系统</a:t>
            </a:r>
            <a:endParaRPr lang="en-US" altLang="zh-CN" dirty="0" smtClean="0"/>
          </a:p>
          <a:p>
            <a:pPr marL="514350" indent="-514350">
              <a:buFont typeface="+mj-lt"/>
              <a:buAutoNum type="arabicPeriod"/>
            </a:pPr>
            <a:r>
              <a:rPr lang="zh-CN" altLang="en-US" dirty="0"/>
              <a:t>物理</a:t>
            </a:r>
            <a:r>
              <a:rPr lang="zh-CN" altLang="en-US" dirty="0" smtClean="0"/>
              <a:t>引擎</a:t>
            </a:r>
            <a:endParaRPr lang="en-US" altLang="zh-CN" dirty="0" smtClean="0"/>
          </a:p>
          <a:p>
            <a:pPr marL="514350" indent="-514350">
              <a:buFont typeface="+mj-lt"/>
              <a:buAutoNum type="arabicPeriod"/>
            </a:pPr>
            <a:r>
              <a:rPr lang="en-US" altLang="zh-CN" dirty="0" err="1" smtClean="0"/>
              <a:t>Mecanim</a:t>
            </a:r>
            <a:r>
              <a:rPr lang="zh-CN" altLang="en-US" dirty="0" smtClean="0"/>
              <a:t>动画系统</a:t>
            </a:r>
            <a:endParaRPr lang="en-US" altLang="zh-CN" dirty="0" smtClean="0"/>
          </a:p>
          <a:p>
            <a:pPr marL="514350" indent="-514350">
              <a:buFont typeface="+mj-lt"/>
              <a:buAutoNum type="arabicPeriod"/>
            </a:pPr>
            <a:r>
              <a:rPr lang="zh-CN" altLang="en-US" dirty="0"/>
              <a:t>寻</a:t>
            </a:r>
            <a:r>
              <a:rPr lang="zh-CN" altLang="en-US" dirty="0" smtClean="0"/>
              <a:t>路</a:t>
            </a:r>
            <a:endParaRPr lang="en-US" altLang="zh-CN" dirty="0" smtClean="0"/>
          </a:p>
          <a:p>
            <a:pPr marL="514350" indent="-514350">
              <a:buFont typeface="+mj-lt"/>
              <a:buAutoNum type="arabicPeriod"/>
            </a:pPr>
            <a:r>
              <a:rPr lang="zh-CN" altLang="en-US" dirty="0" smtClean="0"/>
              <a:t>联网</a:t>
            </a:r>
            <a:endParaRPr lang="en-US" altLang="zh-CN" dirty="0" smtClean="0"/>
          </a:p>
          <a:p>
            <a:pPr marL="514350" indent="-514350">
              <a:buFont typeface="+mj-lt"/>
              <a:buAutoNum type="arabicPeriod"/>
            </a:pPr>
            <a:r>
              <a:rPr lang="zh-CN" altLang="en-US" dirty="0" smtClean="0"/>
              <a:t>创作中遇到的问题讨论</a:t>
            </a:r>
            <a:endParaRPr lang="en-US" altLang="zh-CN" dirty="0" smtClean="0"/>
          </a:p>
          <a:p>
            <a:endParaRPr lang="zh-CN" altLang="en-US" dirty="0"/>
          </a:p>
        </p:txBody>
      </p:sp>
    </p:spTree>
    <p:extLst>
      <p:ext uri="{BB962C8B-B14F-4D97-AF65-F5344CB8AC3E}">
        <p14:creationId xmlns:p14="http://schemas.microsoft.com/office/powerpoint/2010/main" val="14017935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Normal map </a:t>
            </a:r>
            <a:endParaRPr lang="zh-CN" altLang="en-US" dirty="0"/>
          </a:p>
        </p:txBody>
      </p:sp>
      <p:sp>
        <p:nvSpPr>
          <p:cNvPr id="3" name="内容占位符 2"/>
          <p:cNvSpPr>
            <a:spLocks noGrp="1"/>
          </p:cNvSpPr>
          <p:nvPr>
            <p:ph idx="1"/>
          </p:nvPr>
        </p:nvSpPr>
        <p:spPr/>
        <p:txBody>
          <a:bodyPr/>
          <a:lstStyle/>
          <a:p>
            <a:endParaRPr lang="zh-CN" altLang="en-US" dirty="0"/>
          </a:p>
        </p:txBody>
      </p:sp>
      <p:pic>
        <p:nvPicPr>
          <p:cNvPr id="12290" name="Picture 2" descr="C:\Program Files\Unity\Editor\Data\Documentation\en\uploads\Main\StandardShaderParameterNormalMap.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03848" y="1412776"/>
            <a:ext cx="2874847" cy="48981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3541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7624" y="-99392"/>
            <a:ext cx="6858000" cy="2438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31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000" y="2358752"/>
            <a:ext cx="6858000" cy="2438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31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87624" y="4437112"/>
            <a:ext cx="6858000" cy="2438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196797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Normal Maps and Height Maps</a:t>
            </a:r>
            <a:endParaRPr lang="zh-CN" altLang="en-US" dirty="0"/>
          </a:p>
        </p:txBody>
      </p:sp>
      <p:sp>
        <p:nvSpPr>
          <p:cNvPr id="3" name="内容占位符 2"/>
          <p:cNvSpPr>
            <a:spLocks noGrp="1"/>
          </p:cNvSpPr>
          <p:nvPr>
            <p:ph idx="1"/>
          </p:nvPr>
        </p:nvSpPr>
        <p:spPr/>
        <p:txBody>
          <a:bodyPr/>
          <a:lstStyle/>
          <a:p>
            <a:endParaRPr lang="zh-CN" altLang="en-US"/>
          </a:p>
        </p:txBody>
      </p:sp>
      <p:pic>
        <p:nvPicPr>
          <p:cNvPr id="14338" name="Picture 2" descr="C:\Program Files\Unity\Editor\Data\Documentation\en\uploads\Main\StandardShaderParallaxMap.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3648" y="2708920"/>
            <a:ext cx="6191250" cy="2276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39756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Reflection probes</a:t>
            </a:r>
            <a:endParaRPr lang="zh-CN" altLang="en-US" dirty="0"/>
          </a:p>
        </p:txBody>
      </p:sp>
      <p:sp>
        <p:nvSpPr>
          <p:cNvPr id="3" name="内容占位符 2"/>
          <p:cNvSpPr>
            <a:spLocks noGrp="1"/>
          </p:cNvSpPr>
          <p:nvPr>
            <p:ph idx="1"/>
          </p:nvPr>
        </p:nvSpPr>
        <p:spPr/>
        <p:txBody>
          <a:bodyPr/>
          <a:lstStyle/>
          <a:p>
            <a:endParaRPr lang="zh-CN" altLang="en-US"/>
          </a:p>
        </p:txBody>
      </p:sp>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95625" y="2828925"/>
            <a:ext cx="2952750" cy="1200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003103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fontScale="70000" lnSpcReduction="20000"/>
          </a:bodyPr>
          <a:lstStyle/>
          <a:p>
            <a:r>
              <a:rPr lang="en-US" altLang="zh-CN" dirty="0"/>
              <a:t>The </a:t>
            </a:r>
            <a:r>
              <a:rPr lang="en-US" altLang="zh-CN" dirty="0">
                <a:hlinkClick r:id="rId2"/>
              </a:rPr>
              <a:t>Reflection Probe</a:t>
            </a:r>
            <a:r>
              <a:rPr lang="en-US" altLang="zh-CN" dirty="0"/>
              <a:t> component can be added to any object in the scene but you will typically want to add each probe to a separate empty </a:t>
            </a:r>
            <a:r>
              <a:rPr lang="en-US" altLang="zh-CN" dirty="0" err="1"/>
              <a:t>GameObject</a:t>
            </a:r>
            <a:r>
              <a:rPr lang="en-US" altLang="zh-CN" dirty="0"/>
              <a:t>. The usual workflow is:</a:t>
            </a:r>
          </a:p>
          <a:p>
            <a:pPr marL="514350" indent="-514350">
              <a:buFont typeface="+mj-lt"/>
              <a:buAutoNum type="arabicPeriod"/>
            </a:pPr>
            <a:r>
              <a:rPr lang="en-US" altLang="zh-CN" dirty="0"/>
              <a:t>Create a new empty </a:t>
            </a:r>
            <a:r>
              <a:rPr lang="en-US" altLang="zh-CN" dirty="0" err="1"/>
              <a:t>GameObject</a:t>
            </a:r>
            <a:r>
              <a:rPr lang="en-US" altLang="zh-CN" dirty="0"/>
              <a:t> (menu: </a:t>
            </a:r>
            <a:r>
              <a:rPr lang="en-US" altLang="zh-CN" dirty="0" err="1"/>
              <a:t>GameObject</a:t>
            </a:r>
            <a:r>
              <a:rPr lang="en-US" altLang="zh-CN" dirty="0"/>
              <a:t> &gt; Create Empty) and then add the Reflection Probe component to it (menu: Component &gt; Rendering &gt; Reflection Probe). Alternatively, if you already have a probe in the scene you will probably find it easier to duplicate that instead (menu: Edit &gt; Duplicate).</a:t>
            </a:r>
          </a:p>
          <a:p>
            <a:pPr marL="514350" indent="-514350">
              <a:buFont typeface="+mj-lt"/>
              <a:buAutoNum type="arabicPeriod"/>
            </a:pPr>
            <a:r>
              <a:rPr lang="en-US" altLang="zh-CN" dirty="0"/>
              <a:t>Place the new probe in the desired location and set its Origin point and the size of its zone of effect.</a:t>
            </a:r>
          </a:p>
          <a:p>
            <a:pPr marL="514350" indent="-514350">
              <a:buFont typeface="+mj-lt"/>
              <a:buAutoNum type="arabicPeriod"/>
            </a:pPr>
            <a:r>
              <a:rPr lang="en-US" altLang="zh-CN" dirty="0"/>
              <a:t>Optionally set other properties on the probe to </a:t>
            </a:r>
            <a:r>
              <a:rPr lang="en-US" altLang="zh-CN" dirty="0" err="1"/>
              <a:t>customise</a:t>
            </a:r>
            <a:r>
              <a:rPr lang="en-US" altLang="zh-CN" dirty="0"/>
              <a:t> its </a:t>
            </a:r>
            <a:r>
              <a:rPr lang="en-US" altLang="zh-CN" dirty="0" err="1"/>
              <a:t>behaviour</a:t>
            </a:r>
            <a:r>
              <a:rPr lang="en-US" altLang="zh-CN" dirty="0"/>
              <a:t>.</a:t>
            </a:r>
          </a:p>
          <a:p>
            <a:pPr marL="514350" indent="-514350">
              <a:buFont typeface="+mj-lt"/>
              <a:buAutoNum type="arabicPeriod"/>
            </a:pPr>
            <a:r>
              <a:rPr lang="en-US" altLang="zh-CN" dirty="0"/>
              <a:t>Continue adding probes until all required locations have been assigned</a:t>
            </a:r>
          </a:p>
          <a:p>
            <a:endParaRPr lang="zh-CN" altLang="en-US" dirty="0"/>
          </a:p>
        </p:txBody>
      </p:sp>
    </p:spTree>
    <p:extLst>
      <p:ext uri="{BB962C8B-B14F-4D97-AF65-F5344CB8AC3E}">
        <p14:creationId xmlns:p14="http://schemas.microsoft.com/office/powerpoint/2010/main" val="39780810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fontScale="85000" lnSpcReduction="20000"/>
          </a:bodyPr>
          <a:lstStyle/>
          <a:p>
            <a:r>
              <a:rPr lang="en-US" altLang="zh-CN" dirty="0"/>
              <a:t>To see the reflections, you will also need at least one reflective object in the scene. A simple test object can be created as follows:</a:t>
            </a:r>
          </a:p>
          <a:p>
            <a:pPr marL="514350" indent="-514350">
              <a:buFont typeface="+mj-lt"/>
              <a:buAutoNum type="arabicPeriod"/>
            </a:pPr>
            <a:r>
              <a:rPr lang="en-US" altLang="zh-CN" dirty="0"/>
              <a:t>Add a primitive object such as a Sphere to the scene (menu: </a:t>
            </a:r>
            <a:r>
              <a:rPr lang="en-US" altLang="zh-CN" dirty="0" err="1"/>
              <a:t>GameObject</a:t>
            </a:r>
            <a:r>
              <a:rPr lang="en-US" altLang="zh-CN" dirty="0"/>
              <a:t> &gt; 3D Object &gt; Sphere).</a:t>
            </a:r>
          </a:p>
          <a:p>
            <a:pPr marL="514350" indent="-514350">
              <a:buFont typeface="+mj-lt"/>
              <a:buAutoNum type="arabicPeriod"/>
            </a:pPr>
            <a:r>
              <a:rPr lang="en-US" altLang="zh-CN" dirty="0"/>
              <a:t>Create a new material (menu: Assets &gt; Create &gt; Material) and leave the default </a:t>
            </a:r>
            <a:r>
              <a:rPr lang="en-US" altLang="zh-CN" i="1" dirty="0"/>
              <a:t>Standard</a:t>
            </a:r>
            <a:r>
              <a:rPr lang="en-US" altLang="zh-CN" dirty="0"/>
              <a:t> </a:t>
            </a:r>
            <a:r>
              <a:rPr lang="en-US" altLang="zh-CN" dirty="0" err="1"/>
              <a:t>shader</a:t>
            </a:r>
            <a:r>
              <a:rPr lang="en-US" altLang="zh-CN" dirty="0"/>
              <a:t> in place.</a:t>
            </a:r>
          </a:p>
          <a:p>
            <a:pPr marL="514350" indent="-514350">
              <a:buFont typeface="+mj-lt"/>
              <a:buAutoNum type="arabicPeriod"/>
            </a:pPr>
            <a:r>
              <a:rPr lang="en-US" altLang="zh-CN" dirty="0"/>
              <a:t>Make the material reflective by setting both the </a:t>
            </a:r>
            <a:r>
              <a:rPr lang="en-US" altLang="zh-CN" i="1" dirty="0"/>
              <a:t>Metallic</a:t>
            </a:r>
            <a:r>
              <a:rPr lang="en-US" altLang="zh-CN" dirty="0"/>
              <a:t> and </a:t>
            </a:r>
            <a:r>
              <a:rPr lang="en-US" altLang="zh-CN" i="1" dirty="0"/>
              <a:t>Smoothness</a:t>
            </a:r>
            <a:r>
              <a:rPr lang="en-US" altLang="zh-CN" dirty="0"/>
              <a:t> properties to 1.0.</a:t>
            </a:r>
          </a:p>
          <a:p>
            <a:pPr marL="514350" indent="-514350">
              <a:buFont typeface="+mj-lt"/>
              <a:buAutoNum type="arabicPeriod"/>
            </a:pPr>
            <a:r>
              <a:rPr lang="en-US" altLang="zh-CN" dirty="0"/>
              <a:t>Drag the newly-created material onto the sphere object to assign it.</a:t>
            </a:r>
          </a:p>
          <a:p>
            <a:endParaRPr lang="zh-CN" altLang="en-US" dirty="0"/>
          </a:p>
        </p:txBody>
      </p:sp>
    </p:spTree>
    <p:extLst>
      <p:ext uri="{BB962C8B-B14F-4D97-AF65-F5344CB8AC3E}">
        <p14:creationId xmlns:p14="http://schemas.microsoft.com/office/powerpoint/2010/main" val="3446192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Image Effect</a:t>
            </a:r>
            <a:endParaRPr lang="zh-CN" altLang="en-US" dirty="0"/>
          </a:p>
        </p:txBody>
      </p:sp>
      <p:sp>
        <p:nvSpPr>
          <p:cNvPr id="3" name="内容占位符 2"/>
          <p:cNvSpPr>
            <a:spLocks noGrp="1"/>
          </p:cNvSpPr>
          <p:nvPr>
            <p:ph idx="1"/>
          </p:nvPr>
        </p:nvSpPr>
        <p:spPr/>
        <p:txBody>
          <a:bodyPr/>
          <a:lstStyle/>
          <a:p>
            <a:endParaRPr lang="zh-CN" altLang="en-US" dirty="0"/>
          </a:p>
        </p:txBody>
      </p:sp>
      <p:pic>
        <p:nvPicPr>
          <p:cNvPr id="16386" name="Picture 2" descr="Scene with no image postprocessing effect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340768"/>
            <a:ext cx="6191250" cy="3343275"/>
          </a:xfrm>
          <a:prstGeom prst="rect">
            <a:avLst/>
          </a:prstGeom>
          <a:noFill/>
          <a:extLst>
            <a:ext uri="{909E8E84-426E-40DD-AFC4-6F175D3DCCD1}">
              <a14:hiddenFill xmlns:a14="http://schemas.microsoft.com/office/drawing/2010/main">
                <a:solidFill>
                  <a:srgbClr val="FFFFFF"/>
                </a:solidFill>
              </a14:hiddenFill>
            </a:ext>
          </a:extLst>
        </p:spPr>
      </p:pic>
      <p:pic>
        <p:nvPicPr>
          <p:cNvPr id="16388" name="Picture 4" descr="Blur and Noise applied to the same camer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11960" y="1340768"/>
            <a:ext cx="6191250" cy="3343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47869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19463" y="614363"/>
            <a:ext cx="2505075" cy="56292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234807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目录</a:t>
            </a:r>
            <a:endParaRPr lang="zh-CN" altLang="en-US" dirty="0"/>
          </a:p>
        </p:txBody>
      </p:sp>
      <p:sp>
        <p:nvSpPr>
          <p:cNvPr id="3" name="内容占位符 2"/>
          <p:cNvSpPr>
            <a:spLocks noGrp="1"/>
          </p:cNvSpPr>
          <p:nvPr>
            <p:ph idx="1"/>
          </p:nvPr>
        </p:nvSpPr>
        <p:spPr>
          <a:xfrm>
            <a:off x="457200" y="1600200"/>
            <a:ext cx="8229600" cy="5069160"/>
          </a:xfrm>
        </p:spPr>
        <p:txBody>
          <a:bodyPr>
            <a:normAutofit lnSpcReduction="10000"/>
          </a:bodyPr>
          <a:lstStyle/>
          <a:p>
            <a:pPr marL="514350" indent="-514350">
              <a:buFont typeface="+mj-lt"/>
              <a:buAutoNum type="arabicPeriod"/>
            </a:pPr>
            <a:r>
              <a:rPr lang="zh-CN" altLang="en-US" dirty="0" smtClean="0"/>
              <a:t>光照、阴影及全局光照</a:t>
            </a:r>
            <a:endParaRPr lang="en-US" altLang="zh-CN" dirty="0" smtClean="0"/>
          </a:p>
          <a:p>
            <a:pPr marL="514350" indent="-514350">
              <a:buFont typeface="+mj-lt"/>
              <a:buAutoNum type="arabicPeriod"/>
            </a:pPr>
            <a:r>
              <a:rPr lang="zh-CN" altLang="en-US" dirty="0" smtClean="0"/>
              <a:t>摄像机及遮挡剔除优化</a:t>
            </a:r>
            <a:endParaRPr lang="en-US" altLang="zh-CN" dirty="0" smtClean="0"/>
          </a:p>
          <a:p>
            <a:pPr marL="514350" indent="-514350">
              <a:buFont typeface="+mj-lt"/>
              <a:buAutoNum type="arabicPeriod"/>
            </a:pPr>
            <a:r>
              <a:rPr lang="zh-CN" altLang="en-US" dirty="0" smtClean="0"/>
              <a:t>材质、着色器及环境映射</a:t>
            </a:r>
            <a:endParaRPr lang="en-US" altLang="zh-CN" dirty="0" smtClean="0"/>
          </a:p>
          <a:p>
            <a:pPr marL="514350" indent="-514350">
              <a:buFont typeface="+mj-lt"/>
              <a:buAutoNum type="arabicPeriod"/>
            </a:pPr>
            <a:r>
              <a:rPr lang="zh-CN" altLang="en-US" dirty="0">
                <a:solidFill>
                  <a:srgbClr val="FF0000"/>
                </a:solidFill>
              </a:rPr>
              <a:t>粒子</a:t>
            </a:r>
            <a:r>
              <a:rPr lang="zh-CN" altLang="en-US" dirty="0" smtClean="0">
                <a:solidFill>
                  <a:srgbClr val="FF0000"/>
                </a:solidFill>
              </a:rPr>
              <a:t>系统</a:t>
            </a:r>
            <a:endParaRPr lang="en-US" altLang="zh-CN" dirty="0" smtClean="0">
              <a:solidFill>
                <a:srgbClr val="FF0000"/>
              </a:solidFill>
            </a:endParaRPr>
          </a:p>
          <a:p>
            <a:pPr marL="514350" indent="-514350">
              <a:buFont typeface="+mj-lt"/>
              <a:buAutoNum type="arabicPeriod"/>
            </a:pPr>
            <a:r>
              <a:rPr lang="zh-CN" altLang="en-US" dirty="0"/>
              <a:t>物理</a:t>
            </a:r>
            <a:r>
              <a:rPr lang="zh-CN" altLang="en-US" dirty="0" smtClean="0"/>
              <a:t>引擎</a:t>
            </a:r>
            <a:endParaRPr lang="en-US" altLang="zh-CN" dirty="0" smtClean="0"/>
          </a:p>
          <a:p>
            <a:pPr marL="514350" indent="-514350">
              <a:buFont typeface="+mj-lt"/>
              <a:buAutoNum type="arabicPeriod"/>
            </a:pPr>
            <a:r>
              <a:rPr lang="en-US" altLang="zh-CN" dirty="0" err="1" smtClean="0"/>
              <a:t>Mecanim</a:t>
            </a:r>
            <a:r>
              <a:rPr lang="zh-CN" altLang="en-US" dirty="0" smtClean="0"/>
              <a:t>动画系统</a:t>
            </a:r>
            <a:endParaRPr lang="en-US" altLang="zh-CN" dirty="0" smtClean="0"/>
          </a:p>
          <a:p>
            <a:pPr marL="514350" indent="-514350">
              <a:buFont typeface="+mj-lt"/>
              <a:buAutoNum type="arabicPeriod"/>
            </a:pPr>
            <a:r>
              <a:rPr lang="zh-CN" altLang="en-US" dirty="0"/>
              <a:t>寻</a:t>
            </a:r>
            <a:r>
              <a:rPr lang="zh-CN" altLang="en-US" dirty="0" smtClean="0"/>
              <a:t>路</a:t>
            </a:r>
            <a:endParaRPr lang="en-US" altLang="zh-CN" dirty="0" smtClean="0"/>
          </a:p>
          <a:p>
            <a:pPr marL="514350" indent="-514350">
              <a:buFont typeface="+mj-lt"/>
              <a:buAutoNum type="arabicPeriod"/>
            </a:pPr>
            <a:r>
              <a:rPr lang="zh-CN" altLang="en-US" dirty="0" smtClean="0"/>
              <a:t>联网</a:t>
            </a:r>
            <a:endParaRPr lang="en-US" altLang="zh-CN" dirty="0" smtClean="0"/>
          </a:p>
          <a:p>
            <a:pPr marL="514350" indent="-514350">
              <a:buFont typeface="+mj-lt"/>
              <a:buAutoNum type="arabicPeriod"/>
            </a:pPr>
            <a:r>
              <a:rPr lang="zh-CN" altLang="en-US" dirty="0" smtClean="0"/>
              <a:t>创作中遇到的问题讨论</a:t>
            </a:r>
            <a:endParaRPr lang="en-US" altLang="zh-CN" dirty="0" smtClean="0"/>
          </a:p>
          <a:p>
            <a:endParaRPr lang="zh-CN" altLang="en-US" dirty="0"/>
          </a:p>
        </p:txBody>
      </p:sp>
    </p:spTree>
    <p:extLst>
      <p:ext uri="{BB962C8B-B14F-4D97-AF65-F5344CB8AC3E}">
        <p14:creationId xmlns:p14="http://schemas.microsoft.com/office/powerpoint/2010/main" val="315659802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dirty="0"/>
          </a:p>
        </p:txBody>
      </p:sp>
      <p:sp>
        <p:nvSpPr>
          <p:cNvPr id="3" name="内容占位符 2"/>
          <p:cNvSpPr>
            <a:spLocks noGrp="1"/>
          </p:cNvSpPr>
          <p:nvPr>
            <p:ph idx="1"/>
          </p:nvPr>
        </p:nvSpPr>
        <p:spPr/>
        <p:txBody>
          <a:bodyPr/>
          <a:lstStyle/>
          <a:p>
            <a:endParaRPr lang="zh-CN" altLang="en-US"/>
          </a:p>
        </p:txBody>
      </p:sp>
      <p:pic>
        <p:nvPicPr>
          <p:cNvPr id="18434" name="Picture 2" descr="C:\Program Files\Unity\Editor\Data\Documentation\en\uploads\Main\PartSysEffectPanel.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9712" y="2276872"/>
            <a:ext cx="5038725" cy="2714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18573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目录</a:t>
            </a:r>
            <a:endParaRPr lang="zh-CN" altLang="en-US" dirty="0"/>
          </a:p>
        </p:txBody>
      </p:sp>
      <p:sp>
        <p:nvSpPr>
          <p:cNvPr id="3" name="内容占位符 2"/>
          <p:cNvSpPr>
            <a:spLocks noGrp="1"/>
          </p:cNvSpPr>
          <p:nvPr>
            <p:ph idx="1"/>
          </p:nvPr>
        </p:nvSpPr>
        <p:spPr>
          <a:xfrm>
            <a:off x="457200" y="1600200"/>
            <a:ext cx="8229600" cy="5069160"/>
          </a:xfrm>
        </p:spPr>
        <p:txBody>
          <a:bodyPr>
            <a:normAutofit lnSpcReduction="10000"/>
          </a:bodyPr>
          <a:lstStyle/>
          <a:p>
            <a:pPr marL="514350" indent="-514350">
              <a:buFont typeface="+mj-lt"/>
              <a:buAutoNum type="arabicPeriod"/>
            </a:pPr>
            <a:r>
              <a:rPr lang="zh-CN" altLang="en-US" dirty="0" smtClean="0">
                <a:solidFill>
                  <a:srgbClr val="FF0000"/>
                </a:solidFill>
              </a:rPr>
              <a:t>光照、阴影及全局光照</a:t>
            </a:r>
            <a:endParaRPr lang="en-US" altLang="zh-CN" dirty="0" smtClean="0">
              <a:solidFill>
                <a:srgbClr val="FF0000"/>
              </a:solidFill>
            </a:endParaRPr>
          </a:p>
          <a:p>
            <a:pPr marL="514350" indent="-514350">
              <a:buFont typeface="+mj-lt"/>
              <a:buAutoNum type="arabicPeriod"/>
            </a:pPr>
            <a:r>
              <a:rPr lang="zh-CN" altLang="en-US" dirty="0" smtClean="0"/>
              <a:t>摄像机及遮挡剔除优化</a:t>
            </a:r>
            <a:endParaRPr lang="en-US" altLang="zh-CN" dirty="0" smtClean="0"/>
          </a:p>
          <a:p>
            <a:pPr marL="514350" indent="-514350">
              <a:buFont typeface="+mj-lt"/>
              <a:buAutoNum type="arabicPeriod"/>
            </a:pPr>
            <a:r>
              <a:rPr lang="zh-CN" altLang="en-US" dirty="0" smtClean="0"/>
              <a:t>材质、着色器及环境映射</a:t>
            </a:r>
            <a:endParaRPr lang="en-US" altLang="zh-CN" dirty="0" smtClean="0"/>
          </a:p>
          <a:p>
            <a:pPr marL="514350" indent="-514350">
              <a:buFont typeface="+mj-lt"/>
              <a:buAutoNum type="arabicPeriod"/>
            </a:pPr>
            <a:r>
              <a:rPr lang="zh-CN" altLang="en-US" dirty="0"/>
              <a:t>粒子</a:t>
            </a:r>
            <a:r>
              <a:rPr lang="zh-CN" altLang="en-US" dirty="0" smtClean="0"/>
              <a:t>系统</a:t>
            </a:r>
            <a:endParaRPr lang="en-US" altLang="zh-CN" dirty="0" smtClean="0"/>
          </a:p>
          <a:p>
            <a:pPr marL="514350" indent="-514350">
              <a:buFont typeface="+mj-lt"/>
              <a:buAutoNum type="arabicPeriod"/>
            </a:pPr>
            <a:r>
              <a:rPr lang="zh-CN" altLang="en-US" dirty="0"/>
              <a:t>物理</a:t>
            </a:r>
            <a:r>
              <a:rPr lang="zh-CN" altLang="en-US" dirty="0" smtClean="0"/>
              <a:t>引擎</a:t>
            </a:r>
            <a:endParaRPr lang="en-US" altLang="zh-CN" dirty="0" smtClean="0"/>
          </a:p>
          <a:p>
            <a:pPr marL="514350" indent="-514350">
              <a:buFont typeface="+mj-lt"/>
              <a:buAutoNum type="arabicPeriod"/>
            </a:pPr>
            <a:r>
              <a:rPr lang="en-US" altLang="zh-CN" dirty="0" err="1" smtClean="0"/>
              <a:t>Mecanim</a:t>
            </a:r>
            <a:r>
              <a:rPr lang="zh-CN" altLang="en-US" dirty="0" smtClean="0"/>
              <a:t>动画系统</a:t>
            </a:r>
            <a:endParaRPr lang="en-US" altLang="zh-CN" dirty="0" smtClean="0"/>
          </a:p>
          <a:p>
            <a:pPr marL="514350" indent="-514350">
              <a:buFont typeface="+mj-lt"/>
              <a:buAutoNum type="arabicPeriod"/>
            </a:pPr>
            <a:r>
              <a:rPr lang="zh-CN" altLang="en-US" dirty="0"/>
              <a:t>寻</a:t>
            </a:r>
            <a:r>
              <a:rPr lang="zh-CN" altLang="en-US" dirty="0" smtClean="0"/>
              <a:t>路</a:t>
            </a:r>
            <a:endParaRPr lang="en-US" altLang="zh-CN" dirty="0" smtClean="0"/>
          </a:p>
          <a:p>
            <a:pPr marL="514350" indent="-514350">
              <a:buFont typeface="+mj-lt"/>
              <a:buAutoNum type="arabicPeriod"/>
            </a:pPr>
            <a:r>
              <a:rPr lang="zh-CN" altLang="en-US" dirty="0" smtClean="0"/>
              <a:t>联网</a:t>
            </a:r>
            <a:endParaRPr lang="en-US" altLang="zh-CN" dirty="0" smtClean="0"/>
          </a:p>
          <a:p>
            <a:pPr marL="514350" indent="-514350">
              <a:buFont typeface="+mj-lt"/>
              <a:buAutoNum type="arabicPeriod"/>
            </a:pPr>
            <a:r>
              <a:rPr lang="zh-CN" altLang="en-US" dirty="0" smtClean="0"/>
              <a:t>创作中遇到的问题讨论</a:t>
            </a:r>
            <a:endParaRPr lang="en-US" altLang="zh-CN" dirty="0" smtClean="0"/>
          </a:p>
          <a:p>
            <a:endParaRPr lang="zh-CN" altLang="en-US" dirty="0"/>
          </a:p>
        </p:txBody>
      </p:sp>
    </p:spTree>
    <p:extLst>
      <p:ext uri="{BB962C8B-B14F-4D97-AF65-F5344CB8AC3E}">
        <p14:creationId xmlns:p14="http://schemas.microsoft.com/office/powerpoint/2010/main" val="31565980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目录</a:t>
            </a:r>
            <a:endParaRPr lang="zh-CN" altLang="en-US" dirty="0"/>
          </a:p>
        </p:txBody>
      </p:sp>
      <p:sp>
        <p:nvSpPr>
          <p:cNvPr id="3" name="内容占位符 2"/>
          <p:cNvSpPr>
            <a:spLocks noGrp="1"/>
          </p:cNvSpPr>
          <p:nvPr>
            <p:ph idx="1"/>
          </p:nvPr>
        </p:nvSpPr>
        <p:spPr>
          <a:xfrm>
            <a:off x="457200" y="1600200"/>
            <a:ext cx="8229600" cy="5069160"/>
          </a:xfrm>
        </p:spPr>
        <p:txBody>
          <a:bodyPr>
            <a:normAutofit lnSpcReduction="10000"/>
          </a:bodyPr>
          <a:lstStyle/>
          <a:p>
            <a:pPr marL="514350" indent="-514350">
              <a:buFont typeface="+mj-lt"/>
              <a:buAutoNum type="arabicPeriod"/>
            </a:pPr>
            <a:r>
              <a:rPr lang="zh-CN" altLang="en-US" dirty="0" smtClean="0"/>
              <a:t>光照、阴影及全局光照</a:t>
            </a:r>
            <a:endParaRPr lang="en-US" altLang="zh-CN" dirty="0" smtClean="0"/>
          </a:p>
          <a:p>
            <a:pPr marL="514350" indent="-514350">
              <a:buFont typeface="+mj-lt"/>
              <a:buAutoNum type="arabicPeriod"/>
            </a:pPr>
            <a:r>
              <a:rPr lang="zh-CN" altLang="en-US" dirty="0" smtClean="0"/>
              <a:t>摄像机及遮挡剔除优化</a:t>
            </a:r>
            <a:endParaRPr lang="en-US" altLang="zh-CN" dirty="0" smtClean="0"/>
          </a:p>
          <a:p>
            <a:pPr marL="514350" indent="-514350">
              <a:buFont typeface="+mj-lt"/>
              <a:buAutoNum type="arabicPeriod"/>
            </a:pPr>
            <a:r>
              <a:rPr lang="zh-CN" altLang="en-US" dirty="0" smtClean="0"/>
              <a:t>材质、着色器及环境映射</a:t>
            </a:r>
            <a:endParaRPr lang="en-US" altLang="zh-CN" dirty="0" smtClean="0"/>
          </a:p>
          <a:p>
            <a:pPr marL="514350" indent="-514350">
              <a:buFont typeface="+mj-lt"/>
              <a:buAutoNum type="arabicPeriod"/>
            </a:pPr>
            <a:r>
              <a:rPr lang="zh-CN" altLang="en-US" dirty="0"/>
              <a:t>粒子</a:t>
            </a:r>
            <a:r>
              <a:rPr lang="zh-CN" altLang="en-US" dirty="0" smtClean="0"/>
              <a:t>系统</a:t>
            </a:r>
            <a:endParaRPr lang="en-US" altLang="zh-CN" dirty="0" smtClean="0"/>
          </a:p>
          <a:p>
            <a:pPr marL="514350" indent="-514350">
              <a:buFont typeface="+mj-lt"/>
              <a:buAutoNum type="arabicPeriod"/>
            </a:pPr>
            <a:r>
              <a:rPr lang="zh-CN" altLang="en-US" dirty="0">
                <a:solidFill>
                  <a:srgbClr val="FF0000"/>
                </a:solidFill>
              </a:rPr>
              <a:t>物理</a:t>
            </a:r>
            <a:r>
              <a:rPr lang="zh-CN" altLang="en-US" dirty="0" smtClean="0">
                <a:solidFill>
                  <a:srgbClr val="FF0000"/>
                </a:solidFill>
              </a:rPr>
              <a:t>引擎</a:t>
            </a:r>
            <a:endParaRPr lang="en-US" altLang="zh-CN" dirty="0" smtClean="0">
              <a:solidFill>
                <a:srgbClr val="FF0000"/>
              </a:solidFill>
            </a:endParaRPr>
          </a:p>
          <a:p>
            <a:pPr marL="514350" indent="-514350">
              <a:buFont typeface="+mj-lt"/>
              <a:buAutoNum type="arabicPeriod"/>
            </a:pPr>
            <a:r>
              <a:rPr lang="en-US" altLang="zh-CN" dirty="0" err="1" smtClean="0"/>
              <a:t>Mecanim</a:t>
            </a:r>
            <a:r>
              <a:rPr lang="zh-CN" altLang="en-US" dirty="0" smtClean="0"/>
              <a:t>动画系统</a:t>
            </a:r>
            <a:endParaRPr lang="en-US" altLang="zh-CN" dirty="0" smtClean="0"/>
          </a:p>
          <a:p>
            <a:pPr marL="514350" indent="-514350">
              <a:buFont typeface="+mj-lt"/>
              <a:buAutoNum type="arabicPeriod"/>
            </a:pPr>
            <a:r>
              <a:rPr lang="zh-CN" altLang="en-US" dirty="0"/>
              <a:t>寻</a:t>
            </a:r>
            <a:r>
              <a:rPr lang="zh-CN" altLang="en-US" dirty="0" smtClean="0"/>
              <a:t>路</a:t>
            </a:r>
            <a:endParaRPr lang="en-US" altLang="zh-CN" dirty="0" smtClean="0"/>
          </a:p>
          <a:p>
            <a:pPr marL="514350" indent="-514350">
              <a:buFont typeface="+mj-lt"/>
              <a:buAutoNum type="arabicPeriod"/>
            </a:pPr>
            <a:r>
              <a:rPr lang="zh-CN" altLang="en-US" dirty="0" smtClean="0"/>
              <a:t>联网</a:t>
            </a:r>
            <a:endParaRPr lang="en-US" altLang="zh-CN" dirty="0" smtClean="0"/>
          </a:p>
          <a:p>
            <a:pPr marL="514350" indent="-514350">
              <a:buFont typeface="+mj-lt"/>
              <a:buAutoNum type="arabicPeriod"/>
            </a:pPr>
            <a:r>
              <a:rPr lang="zh-CN" altLang="en-US" dirty="0" smtClean="0"/>
              <a:t>创作中遇到的问题讨论</a:t>
            </a:r>
            <a:endParaRPr lang="en-US" altLang="zh-CN" dirty="0" smtClean="0"/>
          </a:p>
          <a:p>
            <a:endParaRPr lang="zh-CN" altLang="en-US" dirty="0"/>
          </a:p>
        </p:txBody>
      </p:sp>
    </p:spTree>
    <p:extLst>
      <p:ext uri="{BB962C8B-B14F-4D97-AF65-F5344CB8AC3E}">
        <p14:creationId xmlns:p14="http://schemas.microsoft.com/office/powerpoint/2010/main" val="315659802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err="1"/>
              <a:t>Rigidbody</a:t>
            </a:r>
            <a:endParaRPr lang="zh-CN" altLang="en-US" dirty="0"/>
          </a:p>
        </p:txBody>
      </p:sp>
      <p:sp>
        <p:nvSpPr>
          <p:cNvPr id="3" name="内容占位符 2"/>
          <p:cNvSpPr>
            <a:spLocks noGrp="1"/>
          </p:cNvSpPr>
          <p:nvPr>
            <p:ph idx="1"/>
          </p:nvPr>
        </p:nvSpPr>
        <p:spPr/>
        <p:txBody>
          <a:bodyPr/>
          <a:lstStyle/>
          <a:p>
            <a:endParaRPr lang="zh-CN" altLang="en-US"/>
          </a:p>
        </p:txBody>
      </p:sp>
      <p:pic>
        <p:nvPicPr>
          <p:cNvPr id="19458" name="Picture 2" descr="C:\Program Files\Unity\Editor\Data\Documentation\en\uploads\Main\Inspector-Rigidbody.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7824" y="2636912"/>
            <a:ext cx="2847975" cy="2000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11603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Collider</a:t>
            </a:r>
            <a:endParaRPr lang="zh-CN" altLang="en-US" dirty="0"/>
          </a:p>
        </p:txBody>
      </p:sp>
      <p:sp>
        <p:nvSpPr>
          <p:cNvPr id="3" name="内容占位符 2"/>
          <p:cNvSpPr>
            <a:spLocks noGrp="1"/>
          </p:cNvSpPr>
          <p:nvPr>
            <p:ph idx="1"/>
          </p:nvPr>
        </p:nvSpPr>
        <p:spPr/>
        <p:txBody>
          <a:bodyPr/>
          <a:lstStyle/>
          <a:p>
            <a:r>
              <a:rPr lang="en-US" altLang="zh-CN" dirty="0"/>
              <a:t>The simplest </a:t>
            </a:r>
            <a:r>
              <a:rPr lang="en-US" altLang="zh-CN" dirty="0" smtClean="0"/>
              <a:t>colliders </a:t>
            </a:r>
            <a:r>
              <a:rPr lang="en-US" altLang="zh-CN" dirty="0"/>
              <a:t>are the so-called </a:t>
            </a:r>
            <a:r>
              <a:rPr lang="en-US" altLang="zh-CN" i="1" dirty="0"/>
              <a:t>primitive</a:t>
            </a:r>
            <a:r>
              <a:rPr lang="en-US" altLang="zh-CN" dirty="0"/>
              <a:t> collider </a:t>
            </a:r>
            <a:r>
              <a:rPr lang="en-US" altLang="zh-CN" dirty="0" smtClean="0"/>
              <a:t>types</a:t>
            </a:r>
          </a:p>
          <a:p>
            <a:pPr lvl="1"/>
            <a:r>
              <a:rPr lang="en-US" altLang="zh-CN" dirty="0" smtClean="0">
                <a:hlinkClick r:id="rId2"/>
              </a:rPr>
              <a:t>Box </a:t>
            </a:r>
            <a:r>
              <a:rPr lang="en-US" altLang="zh-CN" dirty="0">
                <a:hlinkClick r:id="rId2"/>
              </a:rPr>
              <a:t>Collider</a:t>
            </a:r>
            <a:r>
              <a:rPr lang="en-US" altLang="zh-CN" dirty="0"/>
              <a:t>, </a:t>
            </a:r>
            <a:r>
              <a:rPr lang="en-US" altLang="zh-CN" dirty="0">
                <a:hlinkClick r:id="rId3"/>
              </a:rPr>
              <a:t>Sphere Collider</a:t>
            </a:r>
            <a:r>
              <a:rPr lang="en-US" altLang="zh-CN" dirty="0"/>
              <a:t> and </a:t>
            </a:r>
            <a:r>
              <a:rPr lang="en-US" altLang="zh-CN" dirty="0">
                <a:hlinkClick r:id="rId4"/>
              </a:rPr>
              <a:t>Capsule </a:t>
            </a:r>
            <a:r>
              <a:rPr lang="en-US" altLang="zh-CN" dirty="0" smtClean="0">
                <a:hlinkClick r:id="rId4"/>
              </a:rPr>
              <a:t>Collider</a:t>
            </a:r>
            <a:endParaRPr lang="en-US" altLang="zh-CN" dirty="0" smtClean="0"/>
          </a:p>
          <a:p>
            <a:r>
              <a:rPr lang="en-US" altLang="zh-CN" dirty="0"/>
              <a:t>There are some cases, however, where even compound colliders are not accurate enough. In 3D, you can use </a:t>
            </a:r>
            <a:r>
              <a:rPr lang="en-US" altLang="zh-CN" dirty="0">
                <a:hlinkClick r:id="rId5"/>
              </a:rPr>
              <a:t>Mesh Colliders</a:t>
            </a:r>
            <a:r>
              <a:rPr lang="en-US" altLang="zh-CN" dirty="0"/>
              <a:t> to match the shape of the object’s mesh exactly</a:t>
            </a:r>
            <a:endParaRPr lang="zh-CN" altLang="en-US" dirty="0"/>
          </a:p>
        </p:txBody>
      </p:sp>
    </p:spTree>
    <p:extLst>
      <p:ext uri="{BB962C8B-B14F-4D97-AF65-F5344CB8AC3E}">
        <p14:creationId xmlns:p14="http://schemas.microsoft.com/office/powerpoint/2010/main" val="14902628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Joints</a:t>
            </a:r>
            <a:endParaRPr lang="zh-CN" altLang="en-US" dirty="0"/>
          </a:p>
        </p:txBody>
      </p:sp>
      <p:sp>
        <p:nvSpPr>
          <p:cNvPr id="3" name="内容占位符 2"/>
          <p:cNvSpPr>
            <a:spLocks noGrp="1"/>
          </p:cNvSpPr>
          <p:nvPr>
            <p:ph idx="1"/>
          </p:nvPr>
        </p:nvSpPr>
        <p:spPr/>
        <p:txBody>
          <a:bodyPr/>
          <a:lstStyle/>
          <a:p>
            <a:r>
              <a:rPr lang="en-US" altLang="zh-CN" dirty="0"/>
              <a:t>You can attach one </a:t>
            </a:r>
            <a:r>
              <a:rPr lang="en-US" altLang="zh-CN" dirty="0" err="1"/>
              <a:t>rigidbody</a:t>
            </a:r>
            <a:r>
              <a:rPr lang="en-US" altLang="zh-CN" dirty="0"/>
              <a:t> object to another or to a fixed point in space using a Joint </a:t>
            </a:r>
            <a:r>
              <a:rPr lang="en-US" altLang="zh-CN" dirty="0" smtClean="0"/>
              <a:t>component</a:t>
            </a:r>
          </a:p>
          <a:p>
            <a:r>
              <a:rPr lang="en-US" altLang="zh-CN" dirty="0" smtClean="0"/>
              <a:t>Generally</a:t>
            </a:r>
            <a:r>
              <a:rPr lang="en-US" altLang="zh-CN" dirty="0"/>
              <a:t>, you want a joint to allow at least </a:t>
            </a:r>
            <a:r>
              <a:rPr lang="en-US" altLang="zh-CN" i="1" dirty="0"/>
              <a:t>some</a:t>
            </a:r>
            <a:r>
              <a:rPr lang="en-US" altLang="zh-CN" dirty="0"/>
              <a:t> freedom of motion and so Unity provides different Joint components that enforce different restrictions</a:t>
            </a:r>
            <a:endParaRPr lang="zh-CN" altLang="en-US" dirty="0"/>
          </a:p>
        </p:txBody>
      </p:sp>
    </p:spTree>
    <p:extLst>
      <p:ext uri="{BB962C8B-B14F-4D97-AF65-F5344CB8AC3E}">
        <p14:creationId xmlns:p14="http://schemas.microsoft.com/office/powerpoint/2010/main" val="345515935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Character Controllers</a:t>
            </a:r>
            <a:endParaRPr lang="zh-CN" altLang="en-US" dirty="0"/>
          </a:p>
        </p:txBody>
      </p:sp>
      <p:sp>
        <p:nvSpPr>
          <p:cNvPr id="3" name="内容占位符 2"/>
          <p:cNvSpPr>
            <a:spLocks noGrp="1"/>
          </p:cNvSpPr>
          <p:nvPr>
            <p:ph idx="1"/>
          </p:nvPr>
        </p:nvSpPr>
        <p:spPr/>
        <p:txBody>
          <a:bodyPr>
            <a:normAutofit lnSpcReduction="10000"/>
          </a:bodyPr>
          <a:lstStyle/>
          <a:p>
            <a:r>
              <a:rPr lang="en-US" altLang="zh-CN" dirty="0"/>
              <a:t>The character in a first- or third-person game will often need some collision-based physics so that he doesn’t fall through the floor or walk through </a:t>
            </a:r>
            <a:r>
              <a:rPr lang="en-US" altLang="zh-CN" dirty="0" smtClean="0"/>
              <a:t>walls</a:t>
            </a:r>
          </a:p>
          <a:p>
            <a:r>
              <a:rPr lang="en-US" altLang="zh-CN" dirty="0" smtClean="0"/>
              <a:t>Usually</a:t>
            </a:r>
            <a:r>
              <a:rPr lang="en-US" altLang="zh-CN" dirty="0"/>
              <a:t>, though, the character’s acceleration and movement will not be physically realistic, so he may be able to accelerate, brake and change direction almost instantly without being affected by momentum.</a:t>
            </a:r>
            <a:endParaRPr lang="zh-CN" altLang="en-US" dirty="0"/>
          </a:p>
        </p:txBody>
      </p:sp>
    </p:spTree>
    <p:extLst>
      <p:ext uri="{BB962C8B-B14F-4D97-AF65-F5344CB8AC3E}">
        <p14:creationId xmlns:p14="http://schemas.microsoft.com/office/powerpoint/2010/main" val="174122617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20482" name="Picture 2" descr="The Character Controll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7624" y="1916832"/>
            <a:ext cx="6191250" cy="2324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590298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a:t>Cloth</a:t>
            </a:r>
            <a:endParaRPr lang="zh-CN" altLang="en-US"/>
          </a:p>
        </p:txBody>
      </p:sp>
      <p:sp>
        <p:nvSpPr>
          <p:cNvPr id="3" name="内容占位符 2"/>
          <p:cNvSpPr>
            <a:spLocks noGrp="1"/>
          </p:cNvSpPr>
          <p:nvPr>
            <p:ph idx="1"/>
          </p:nvPr>
        </p:nvSpPr>
        <p:spPr/>
        <p:txBody>
          <a:bodyPr/>
          <a:lstStyle/>
          <a:p>
            <a:endParaRPr lang="zh-CN" altLang="en-US"/>
          </a:p>
        </p:txBody>
      </p:sp>
      <p:pic>
        <p:nvPicPr>
          <p:cNvPr id="1026" name="Picture 2" descr="The Cloth Constraints Tool being used on a Skinned Mesh Render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9632" y="1668462"/>
            <a:ext cx="6191250" cy="3609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066336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Ragdoll</a:t>
            </a:r>
            <a:endParaRPr lang="zh-CN" altLang="en-US" dirty="0"/>
          </a:p>
        </p:txBody>
      </p:sp>
      <p:sp>
        <p:nvSpPr>
          <p:cNvPr id="3" name="内容占位符 2"/>
          <p:cNvSpPr>
            <a:spLocks noGrp="1"/>
          </p:cNvSpPr>
          <p:nvPr>
            <p:ph idx="1"/>
          </p:nvPr>
        </p:nvSpPr>
        <p:spPr/>
        <p:txBody>
          <a:bodyPr/>
          <a:lstStyle/>
          <a:p>
            <a:r>
              <a:rPr lang="en-US" altLang="zh-CN" dirty="0"/>
              <a:t>Open the Ragdoll Wizard by choosing </a:t>
            </a:r>
            <a:r>
              <a:rPr lang="en-US" altLang="zh-CN" dirty="0" err="1"/>
              <a:t>GameObject</a:t>
            </a:r>
            <a:r>
              <a:rPr lang="en-US" altLang="zh-CN" dirty="0"/>
              <a:t> &gt; 3D Object &gt; Ragdoll… from the menu bar. You will now see the Wizard itself.</a:t>
            </a:r>
            <a:endParaRPr lang="zh-CN" altLang="en-US" dirty="0"/>
          </a:p>
        </p:txBody>
      </p:sp>
      <p:pic>
        <p:nvPicPr>
          <p:cNvPr id="2050" name="Picture 2" descr="The Ragdoll Wizar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03848" y="3356992"/>
            <a:ext cx="2632720" cy="31637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897657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目录</a:t>
            </a:r>
            <a:endParaRPr lang="zh-CN" altLang="en-US" dirty="0"/>
          </a:p>
        </p:txBody>
      </p:sp>
      <p:sp>
        <p:nvSpPr>
          <p:cNvPr id="3" name="内容占位符 2"/>
          <p:cNvSpPr>
            <a:spLocks noGrp="1"/>
          </p:cNvSpPr>
          <p:nvPr>
            <p:ph idx="1"/>
          </p:nvPr>
        </p:nvSpPr>
        <p:spPr>
          <a:xfrm>
            <a:off x="457200" y="1600200"/>
            <a:ext cx="8229600" cy="5069160"/>
          </a:xfrm>
        </p:spPr>
        <p:txBody>
          <a:bodyPr>
            <a:normAutofit lnSpcReduction="10000"/>
          </a:bodyPr>
          <a:lstStyle/>
          <a:p>
            <a:pPr marL="514350" indent="-514350">
              <a:buFont typeface="+mj-lt"/>
              <a:buAutoNum type="arabicPeriod"/>
            </a:pPr>
            <a:r>
              <a:rPr lang="zh-CN" altLang="en-US" dirty="0" smtClean="0"/>
              <a:t>光照、阴影及全局光照</a:t>
            </a:r>
            <a:endParaRPr lang="en-US" altLang="zh-CN" dirty="0" smtClean="0"/>
          </a:p>
          <a:p>
            <a:pPr marL="514350" indent="-514350">
              <a:buFont typeface="+mj-lt"/>
              <a:buAutoNum type="arabicPeriod"/>
            </a:pPr>
            <a:r>
              <a:rPr lang="zh-CN" altLang="en-US" dirty="0" smtClean="0"/>
              <a:t>摄像机及遮挡剔除优化</a:t>
            </a:r>
            <a:endParaRPr lang="en-US" altLang="zh-CN" dirty="0" smtClean="0"/>
          </a:p>
          <a:p>
            <a:pPr marL="514350" indent="-514350">
              <a:buFont typeface="+mj-lt"/>
              <a:buAutoNum type="arabicPeriod"/>
            </a:pPr>
            <a:r>
              <a:rPr lang="zh-CN" altLang="en-US" dirty="0" smtClean="0"/>
              <a:t>材质、着色器及环境映射</a:t>
            </a:r>
            <a:endParaRPr lang="en-US" altLang="zh-CN" dirty="0" smtClean="0"/>
          </a:p>
          <a:p>
            <a:pPr marL="514350" indent="-514350">
              <a:buFont typeface="+mj-lt"/>
              <a:buAutoNum type="arabicPeriod"/>
            </a:pPr>
            <a:r>
              <a:rPr lang="zh-CN" altLang="en-US" dirty="0"/>
              <a:t>粒子</a:t>
            </a:r>
            <a:r>
              <a:rPr lang="zh-CN" altLang="en-US" dirty="0" smtClean="0"/>
              <a:t>系统</a:t>
            </a:r>
            <a:endParaRPr lang="en-US" altLang="zh-CN" dirty="0" smtClean="0"/>
          </a:p>
          <a:p>
            <a:pPr marL="514350" indent="-514350">
              <a:buFont typeface="+mj-lt"/>
              <a:buAutoNum type="arabicPeriod"/>
            </a:pPr>
            <a:r>
              <a:rPr lang="zh-CN" altLang="en-US" dirty="0"/>
              <a:t>物理</a:t>
            </a:r>
            <a:r>
              <a:rPr lang="zh-CN" altLang="en-US" dirty="0" smtClean="0"/>
              <a:t>引擎</a:t>
            </a:r>
            <a:endParaRPr lang="en-US" altLang="zh-CN" dirty="0" smtClean="0"/>
          </a:p>
          <a:p>
            <a:pPr marL="514350" indent="-514350">
              <a:buFont typeface="+mj-lt"/>
              <a:buAutoNum type="arabicPeriod"/>
            </a:pPr>
            <a:r>
              <a:rPr lang="en-US" altLang="zh-CN" dirty="0" err="1" smtClean="0">
                <a:solidFill>
                  <a:srgbClr val="FF0000"/>
                </a:solidFill>
              </a:rPr>
              <a:t>Mecanim</a:t>
            </a:r>
            <a:r>
              <a:rPr lang="zh-CN" altLang="en-US" dirty="0" smtClean="0">
                <a:solidFill>
                  <a:srgbClr val="FF0000"/>
                </a:solidFill>
              </a:rPr>
              <a:t>动画系统</a:t>
            </a:r>
            <a:endParaRPr lang="en-US" altLang="zh-CN" dirty="0" smtClean="0">
              <a:solidFill>
                <a:srgbClr val="FF0000"/>
              </a:solidFill>
            </a:endParaRPr>
          </a:p>
          <a:p>
            <a:pPr marL="514350" indent="-514350">
              <a:buFont typeface="+mj-lt"/>
              <a:buAutoNum type="arabicPeriod"/>
            </a:pPr>
            <a:r>
              <a:rPr lang="zh-CN" altLang="en-US" dirty="0"/>
              <a:t>寻</a:t>
            </a:r>
            <a:r>
              <a:rPr lang="zh-CN" altLang="en-US" dirty="0" smtClean="0"/>
              <a:t>路</a:t>
            </a:r>
            <a:endParaRPr lang="en-US" altLang="zh-CN" dirty="0" smtClean="0"/>
          </a:p>
          <a:p>
            <a:pPr marL="514350" indent="-514350">
              <a:buFont typeface="+mj-lt"/>
              <a:buAutoNum type="arabicPeriod"/>
            </a:pPr>
            <a:r>
              <a:rPr lang="zh-CN" altLang="en-US" dirty="0" smtClean="0"/>
              <a:t>联网</a:t>
            </a:r>
            <a:endParaRPr lang="en-US" altLang="zh-CN" dirty="0" smtClean="0"/>
          </a:p>
          <a:p>
            <a:pPr marL="514350" indent="-514350">
              <a:buFont typeface="+mj-lt"/>
              <a:buAutoNum type="arabicPeriod"/>
            </a:pPr>
            <a:r>
              <a:rPr lang="zh-CN" altLang="en-US" dirty="0" smtClean="0"/>
              <a:t>创作中遇到的问题讨论</a:t>
            </a:r>
            <a:endParaRPr lang="en-US" altLang="zh-CN" dirty="0" smtClean="0"/>
          </a:p>
          <a:p>
            <a:endParaRPr lang="zh-CN" altLang="en-US" dirty="0"/>
          </a:p>
        </p:txBody>
      </p:sp>
    </p:spTree>
    <p:extLst>
      <p:ext uri="{BB962C8B-B14F-4D97-AF65-F5344CB8AC3E}">
        <p14:creationId xmlns:p14="http://schemas.microsoft.com/office/powerpoint/2010/main" val="315659802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fontScale="62500" lnSpcReduction="20000"/>
          </a:bodyPr>
          <a:lstStyle/>
          <a:p>
            <a:pPr marL="514350" indent="-514350">
              <a:buFont typeface="+mj-lt"/>
              <a:buAutoNum type="arabicPeriod"/>
            </a:pPr>
            <a:r>
              <a:rPr lang="en-US" altLang="zh-CN" dirty="0"/>
              <a:t>Easy workflow and setup of animations for all elements of Unity including objects, characters, and properties.</a:t>
            </a:r>
          </a:p>
          <a:p>
            <a:pPr marL="514350" indent="-514350">
              <a:buFont typeface="+mj-lt"/>
              <a:buAutoNum type="arabicPeriod"/>
            </a:pPr>
            <a:r>
              <a:rPr lang="en-US" altLang="zh-CN" dirty="0"/>
              <a:t>Support for imported </a:t>
            </a:r>
            <a:r>
              <a:rPr lang="en-US" altLang="zh-CN" dirty="0">
                <a:hlinkClick r:id="rId2"/>
              </a:rPr>
              <a:t>animation clips</a:t>
            </a:r>
            <a:r>
              <a:rPr lang="en-US" altLang="zh-CN" dirty="0"/>
              <a:t> and animation created within Unity</a:t>
            </a:r>
          </a:p>
          <a:p>
            <a:pPr marL="514350" indent="-514350">
              <a:buFont typeface="+mj-lt"/>
              <a:buAutoNum type="arabicPeriod"/>
            </a:pPr>
            <a:r>
              <a:rPr lang="en-US" altLang="zh-CN" dirty="0"/>
              <a:t>Humanoid animation </a:t>
            </a:r>
            <a:r>
              <a:rPr lang="en-US" altLang="zh-CN" dirty="0">
                <a:hlinkClick r:id="rId3"/>
              </a:rPr>
              <a:t>retargeting</a:t>
            </a:r>
            <a:r>
              <a:rPr lang="en-US" altLang="zh-CN" dirty="0"/>
              <a:t> - the ability to apply animations from one character model onto another.</a:t>
            </a:r>
          </a:p>
          <a:p>
            <a:pPr marL="514350" indent="-514350">
              <a:buFont typeface="+mj-lt"/>
              <a:buAutoNum type="arabicPeriod"/>
            </a:pPr>
            <a:r>
              <a:rPr lang="en-US" altLang="zh-CN" dirty="0"/>
              <a:t>Simplified workflow for aligning animation clips.</a:t>
            </a:r>
          </a:p>
          <a:p>
            <a:pPr marL="514350" indent="-514350">
              <a:buFont typeface="+mj-lt"/>
              <a:buAutoNum type="arabicPeriod"/>
            </a:pPr>
            <a:r>
              <a:rPr lang="en-US" altLang="zh-CN" dirty="0"/>
              <a:t>Convenient preview of animation clips, transitions and interactions between them. This allows animators to work more independently of programmers, prototype and preview their animations before gameplay code is hooked in.</a:t>
            </a:r>
          </a:p>
          <a:p>
            <a:pPr marL="514350" indent="-514350">
              <a:buFont typeface="+mj-lt"/>
              <a:buAutoNum type="arabicPeriod"/>
            </a:pPr>
            <a:r>
              <a:rPr lang="en-US" altLang="zh-CN" dirty="0"/>
              <a:t>Management of complex interactions between animations with a visual programming tool.</a:t>
            </a:r>
          </a:p>
          <a:p>
            <a:pPr marL="514350" indent="-514350">
              <a:buFont typeface="+mj-lt"/>
              <a:buAutoNum type="arabicPeriod"/>
            </a:pPr>
            <a:r>
              <a:rPr lang="en-US" altLang="zh-CN" dirty="0"/>
              <a:t>Animating different body parts with different logic.</a:t>
            </a:r>
          </a:p>
          <a:p>
            <a:pPr marL="514350" indent="-514350">
              <a:buFont typeface="+mj-lt"/>
              <a:buAutoNum type="arabicPeriod"/>
            </a:pPr>
            <a:r>
              <a:rPr lang="en-US" altLang="zh-CN" dirty="0"/>
              <a:t>Layering and masking features</a:t>
            </a:r>
          </a:p>
          <a:p>
            <a:endParaRPr lang="zh-CN" altLang="en-US" dirty="0"/>
          </a:p>
        </p:txBody>
      </p:sp>
    </p:spTree>
    <p:extLst>
      <p:ext uri="{BB962C8B-B14F-4D97-AF65-F5344CB8AC3E}">
        <p14:creationId xmlns:p14="http://schemas.microsoft.com/office/powerpoint/2010/main" val="18110139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Uses of Cookies</a:t>
            </a:r>
            <a:endParaRPr lang="zh-CN" altLang="en-US" dirty="0"/>
          </a:p>
        </p:txBody>
      </p:sp>
      <p:sp>
        <p:nvSpPr>
          <p:cNvPr id="3" name="内容占位符 2"/>
          <p:cNvSpPr>
            <a:spLocks noGrp="1"/>
          </p:cNvSpPr>
          <p:nvPr>
            <p:ph idx="1"/>
          </p:nvPr>
        </p:nvSpPr>
        <p:spPr/>
        <p:txBody>
          <a:bodyPr/>
          <a:lstStyle/>
          <a:p>
            <a:endParaRPr lang="zh-CN" altLang="en-US"/>
          </a:p>
        </p:txBody>
      </p:sp>
      <p:pic>
        <p:nvPicPr>
          <p:cNvPr id="1026" name="Picture 2" descr="C:\Program Files\Unity\Editor\Data\Documentation\en\uploads\Main\CookieLightInspector.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27784" y="2636912"/>
            <a:ext cx="3600450" cy="1162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524702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Animation Clip</a:t>
            </a:r>
            <a:endParaRPr lang="zh-CN" altLang="en-US" dirty="0"/>
          </a:p>
        </p:txBody>
      </p:sp>
      <p:sp>
        <p:nvSpPr>
          <p:cNvPr id="3" name="内容占位符 2"/>
          <p:cNvSpPr>
            <a:spLocks noGrp="1"/>
          </p:cNvSpPr>
          <p:nvPr>
            <p:ph idx="1"/>
          </p:nvPr>
        </p:nvSpPr>
        <p:spPr/>
        <p:txBody>
          <a:bodyPr>
            <a:normAutofit/>
          </a:bodyPr>
          <a:lstStyle/>
          <a:p>
            <a:r>
              <a:rPr lang="en-US" altLang="zh-CN" dirty="0" smtClean="0"/>
              <a:t>Smallest </a:t>
            </a:r>
            <a:r>
              <a:rPr lang="en-US" altLang="zh-CN" dirty="0"/>
              <a:t>building blocks of animation in </a:t>
            </a:r>
            <a:r>
              <a:rPr lang="en-US" altLang="zh-CN" dirty="0" smtClean="0"/>
              <a:t>Unity</a:t>
            </a:r>
          </a:p>
          <a:p>
            <a:r>
              <a:rPr lang="en-US" altLang="zh-CN" dirty="0" smtClean="0"/>
              <a:t>They </a:t>
            </a:r>
            <a:r>
              <a:rPr lang="en-US" altLang="zh-CN" dirty="0"/>
              <a:t>represent an isolated piece of motion, such as </a:t>
            </a:r>
            <a:r>
              <a:rPr lang="en-US" altLang="zh-CN" dirty="0" err="1"/>
              <a:t>RunLeft</a:t>
            </a:r>
            <a:r>
              <a:rPr lang="en-US" altLang="zh-CN" dirty="0"/>
              <a:t>, Jump, or Crawl, and can be manipulated and combined in various ways to produce lively end results </a:t>
            </a:r>
          </a:p>
          <a:p>
            <a:r>
              <a:rPr lang="en-US" altLang="zh-CN" dirty="0" smtClean="0"/>
              <a:t>Animation </a:t>
            </a:r>
            <a:r>
              <a:rPr lang="en-US" altLang="zh-CN" dirty="0"/>
              <a:t>clips can be selected from imported FBX data (see </a:t>
            </a:r>
            <a:r>
              <a:rPr lang="en-US" altLang="zh-CN" dirty="0" err="1"/>
              <a:t>FBXImporter</a:t>
            </a:r>
            <a:r>
              <a:rPr lang="en-US" altLang="zh-CN" dirty="0"/>
              <a:t> settings for Animations</a:t>
            </a:r>
            <a:r>
              <a:rPr lang="en-US" altLang="zh-CN" dirty="0" smtClean="0"/>
              <a:t>)</a:t>
            </a:r>
            <a:endParaRPr lang="zh-CN" altLang="en-US" dirty="0"/>
          </a:p>
        </p:txBody>
      </p:sp>
    </p:spTree>
    <p:extLst>
      <p:ext uri="{BB962C8B-B14F-4D97-AF65-F5344CB8AC3E}">
        <p14:creationId xmlns:p14="http://schemas.microsoft.com/office/powerpoint/2010/main" val="258839619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Avatar</a:t>
            </a:r>
            <a:endParaRPr lang="zh-CN" altLang="en-US" dirty="0"/>
          </a:p>
        </p:txBody>
      </p:sp>
      <p:sp>
        <p:nvSpPr>
          <p:cNvPr id="3" name="内容占位符 2"/>
          <p:cNvSpPr>
            <a:spLocks noGrp="1"/>
          </p:cNvSpPr>
          <p:nvPr>
            <p:ph idx="1"/>
          </p:nvPr>
        </p:nvSpPr>
        <p:spPr/>
        <p:txBody>
          <a:bodyPr/>
          <a:lstStyle/>
          <a:p>
            <a:r>
              <a:rPr lang="en-US" altLang="zh-CN" dirty="0"/>
              <a:t>After a model file (FBX, COLLADA, etc.) is imported, you can specify what kind of rig it is in the Rig tab of the Model Importer </a:t>
            </a:r>
            <a:r>
              <a:rPr lang="en-US" altLang="zh-CN" dirty="0" smtClean="0"/>
              <a:t>options</a:t>
            </a:r>
          </a:p>
          <a:p>
            <a:endParaRPr lang="zh-CN" altLang="en-US" dirty="0"/>
          </a:p>
        </p:txBody>
      </p:sp>
    </p:spTree>
    <p:extLst>
      <p:ext uri="{BB962C8B-B14F-4D97-AF65-F5344CB8AC3E}">
        <p14:creationId xmlns:p14="http://schemas.microsoft.com/office/powerpoint/2010/main" val="196599494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Humanoid animations</a:t>
            </a:r>
            <a:endParaRPr lang="zh-CN" altLang="en-US" dirty="0"/>
          </a:p>
        </p:txBody>
      </p:sp>
      <p:sp>
        <p:nvSpPr>
          <p:cNvPr id="3" name="内容占位符 2"/>
          <p:cNvSpPr>
            <a:spLocks noGrp="1"/>
          </p:cNvSpPr>
          <p:nvPr>
            <p:ph idx="1"/>
          </p:nvPr>
        </p:nvSpPr>
        <p:spPr/>
        <p:txBody>
          <a:bodyPr/>
          <a:lstStyle/>
          <a:p>
            <a:r>
              <a:rPr lang="en-US" altLang="zh-CN" dirty="0"/>
              <a:t>For a Humanoid rig, select Humanoid and click Apply. </a:t>
            </a:r>
            <a:r>
              <a:rPr lang="en-US" altLang="zh-CN" dirty="0" err="1"/>
              <a:t>Mecanim</a:t>
            </a:r>
            <a:r>
              <a:rPr lang="en-US" altLang="zh-CN" dirty="0"/>
              <a:t> will attempt to match up your existing bone structure to the Avatar bone structure. In many cases, it can do this automatically by </a:t>
            </a:r>
            <a:r>
              <a:rPr lang="en-US" altLang="zh-CN" dirty="0" err="1"/>
              <a:t>analysing</a:t>
            </a:r>
            <a:r>
              <a:rPr lang="en-US" altLang="zh-CN" dirty="0"/>
              <a:t> the connections between bones in the rig.</a:t>
            </a:r>
          </a:p>
          <a:p>
            <a:r>
              <a:rPr lang="en-US" altLang="zh-CN" dirty="0"/>
              <a:t>If the match has succeeded, you will see a check mark next to the Configure menu</a:t>
            </a:r>
          </a:p>
          <a:p>
            <a:endParaRPr lang="zh-CN" altLang="en-US" dirty="0"/>
          </a:p>
        </p:txBody>
      </p:sp>
    </p:spTree>
    <p:extLst>
      <p:ext uri="{BB962C8B-B14F-4D97-AF65-F5344CB8AC3E}">
        <p14:creationId xmlns:p14="http://schemas.microsoft.com/office/powerpoint/2010/main" val="415599108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1026" name="Picture 2" descr="C:\Program Files\Unity\Editor\Data\Documentation\en\uploads\Main\MecanimImporterRigTab.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19872" y="2420888"/>
            <a:ext cx="2476500" cy="2152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92385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Non-humanoid animations</a:t>
            </a:r>
            <a:endParaRPr lang="zh-CN" altLang="en-US" dirty="0"/>
          </a:p>
        </p:txBody>
      </p:sp>
      <p:sp>
        <p:nvSpPr>
          <p:cNvPr id="3" name="内容占位符 2"/>
          <p:cNvSpPr>
            <a:spLocks noGrp="1"/>
          </p:cNvSpPr>
          <p:nvPr>
            <p:ph idx="1"/>
          </p:nvPr>
        </p:nvSpPr>
        <p:spPr/>
        <p:txBody>
          <a:bodyPr>
            <a:normAutofit fontScale="92500"/>
          </a:bodyPr>
          <a:lstStyle/>
          <a:p>
            <a:r>
              <a:rPr lang="en-US" altLang="zh-CN" dirty="0"/>
              <a:t>Two options for non-humanoid animation are provided: </a:t>
            </a:r>
            <a:r>
              <a:rPr lang="en-US" altLang="zh-CN" i="1" dirty="0"/>
              <a:t>Generic</a:t>
            </a:r>
            <a:r>
              <a:rPr lang="en-US" altLang="zh-CN" dirty="0"/>
              <a:t> and </a:t>
            </a:r>
            <a:r>
              <a:rPr lang="en-US" altLang="zh-CN" i="1" dirty="0" smtClean="0"/>
              <a:t>Legacy</a:t>
            </a:r>
            <a:endParaRPr lang="en-US" altLang="zh-CN" dirty="0" smtClean="0"/>
          </a:p>
          <a:p>
            <a:r>
              <a:rPr lang="en-US" altLang="zh-CN" dirty="0" smtClean="0"/>
              <a:t>Generic </a:t>
            </a:r>
            <a:r>
              <a:rPr lang="en-US" altLang="zh-CN" dirty="0"/>
              <a:t>animations are imported using the </a:t>
            </a:r>
            <a:r>
              <a:rPr lang="en-US" altLang="zh-CN" dirty="0" err="1"/>
              <a:t>Mecanim</a:t>
            </a:r>
            <a:r>
              <a:rPr lang="en-US" altLang="zh-CN" dirty="0"/>
              <a:t> system but don’t take advantage of the extra features available for humanoid </a:t>
            </a:r>
            <a:r>
              <a:rPr lang="en-US" altLang="zh-CN" dirty="0" smtClean="0"/>
              <a:t>animations</a:t>
            </a:r>
          </a:p>
          <a:p>
            <a:r>
              <a:rPr lang="en-US" altLang="zh-CN" dirty="0" smtClean="0"/>
              <a:t>Legacy </a:t>
            </a:r>
            <a:r>
              <a:rPr lang="en-US" altLang="zh-CN" dirty="0"/>
              <a:t>animations use the animation system that was provided by Unity before </a:t>
            </a:r>
            <a:r>
              <a:rPr lang="en-US" altLang="zh-CN" dirty="0" err="1" smtClean="0"/>
              <a:t>Mecanim</a:t>
            </a:r>
            <a:endParaRPr lang="en-US" altLang="zh-CN" dirty="0" smtClean="0"/>
          </a:p>
          <a:p>
            <a:pPr lvl="1"/>
            <a:r>
              <a:rPr lang="en-US" altLang="zh-CN" dirty="0" smtClean="0"/>
              <a:t>There </a:t>
            </a:r>
            <a:r>
              <a:rPr lang="en-US" altLang="zh-CN" dirty="0"/>
              <a:t>are some cases where it is still useful to work with legacy </a:t>
            </a:r>
            <a:r>
              <a:rPr lang="en-US" altLang="zh-CN" dirty="0" smtClean="0"/>
              <a:t>animations</a:t>
            </a:r>
            <a:endParaRPr lang="zh-CN" altLang="en-US" dirty="0"/>
          </a:p>
        </p:txBody>
      </p:sp>
    </p:spTree>
    <p:extLst>
      <p:ext uri="{BB962C8B-B14F-4D97-AF65-F5344CB8AC3E}">
        <p14:creationId xmlns:p14="http://schemas.microsoft.com/office/powerpoint/2010/main" val="393706203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Animation workflow</a:t>
            </a:r>
            <a:endParaRPr lang="zh-CN" altLang="en-US" dirty="0"/>
          </a:p>
        </p:txBody>
      </p:sp>
      <p:sp>
        <p:nvSpPr>
          <p:cNvPr id="3" name="内容占位符 2"/>
          <p:cNvSpPr>
            <a:spLocks noGrp="1"/>
          </p:cNvSpPr>
          <p:nvPr>
            <p:ph idx="1"/>
          </p:nvPr>
        </p:nvSpPr>
        <p:spPr/>
        <p:txBody>
          <a:bodyPr>
            <a:normAutofit lnSpcReduction="10000"/>
          </a:bodyPr>
          <a:lstStyle/>
          <a:p>
            <a:r>
              <a:rPr lang="en-US" altLang="zh-CN" dirty="0"/>
              <a:t>Each of these pieces - the Animation Clips, the Animator Controller, and the Avatar, are brought together on a </a:t>
            </a:r>
            <a:r>
              <a:rPr lang="en-US" altLang="zh-CN" dirty="0" err="1"/>
              <a:t>GameObject</a:t>
            </a:r>
            <a:r>
              <a:rPr lang="en-US" altLang="zh-CN" dirty="0"/>
              <a:t> via the Animator </a:t>
            </a:r>
            <a:r>
              <a:rPr lang="en-US" altLang="zh-CN" dirty="0" smtClean="0"/>
              <a:t>Component</a:t>
            </a:r>
          </a:p>
          <a:p>
            <a:r>
              <a:rPr lang="en-US" altLang="zh-CN" dirty="0" smtClean="0"/>
              <a:t>This </a:t>
            </a:r>
            <a:r>
              <a:rPr lang="en-US" altLang="zh-CN" dirty="0"/>
              <a:t>component has a reference to an Animator Controller, and (if required) the Avatar for this model. The Animator Controller, in turn, contains the references to the Animation Clips it uses.</a:t>
            </a:r>
            <a:endParaRPr lang="zh-CN" altLang="en-US" dirty="0"/>
          </a:p>
        </p:txBody>
      </p:sp>
    </p:spTree>
    <p:extLst>
      <p:ext uri="{BB962C8B-B14F-4D97-AF65-F5344CB8AC3E}">
        <p14:creationId xmlns:p14="http://schemas.microsoft.com/office/powerpoint/2010/main" val="213318532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2050" name="Picture 2" descr="Diagram showing how the various parts of the animation system connect togeth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3648" y="1700808"/>
            <a:ext cx="6191250" cy="3095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036413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3074" name="Picture 2" descr="Stages for preparing a character (modeling, rigging, and skinn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7704" y="2636912"/>
            <a:ext cx="5334000" cy="190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169309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b="1" dirty="0"/>
              <a:t>Animating objects and properties in Unity using </a:t>
            </a:r>
            <a:r>
              <a:rPr lang="en-US" altLang="zh-CN" b="1" dirty="0" err="1"/>
              <a:t>Mecanim</a:t>
            </a:r>
            <a:endParaRPr lang="zh-CN" altLang="en-US" dirty="0"/>
          </a:p>
        </p:txBody>
      </p:sp>
      <p:sp>
        <p:nvSpPr>
          <p:cNvPr id="3" name="内容占位符 2"/>
          <p:cNvSpPr>
            <a:spLocks noGrp="1"/>
          </p:cNvSpPr>
          <p:nvPr>
            <p:ph idx="1"/>
          </p:nvPr>
        </p:nvSpPr>
        <p:spPr/>
        <p:txBody>
          <a:bodyPr>
            <a:normAutofit fontScale="92500" lnSpcReduction="10000"/>
          </a:bodyPr>
          <a:lstStyle/>
          <a:p>
            <a:r>
              <a:rPr lang="en-US" altLang="zh-CN" dirty="0"/>
              <a:t>You can create animation clips which animate any object or component property using Unity’s animation </a:t>
            </a:r>
            <a:r>
              <a:rPr lang="en-US" altLang="zh-CN" dirty="0" smtClean="0"/>
              <a:t>window</a:t>
            </a:r>
          </a:p>
          <a:p>
            <a:r>
              <a:rPr lang="en-US" altLang="zh-CN" dirty="0" smtClean="0"/>
              <a:t>These </a:t>
            </a:r>
            <a:r>
              <a:rPr lang="en-US" altLang="zh-CN" dirty="0"/>
              <a:t>animation clips can then be arranged into a state machine in exactly the same way as external animation clips such as character </a:t>
            </a:r>
            <a:r>
              <a:rPr lang="en-US" altLang="zh-CN" dirty="0" smtClean="0"/>
              <a:t>animations</a:t>
            </a:r>
          </a:p>
          <a:p>
            <a:r>
              <a:rPr lang="en-US" altLang="zh-CN" dirty="0" smtClean="0"/>
              <a:t>For </a:t>
            </a:r>
            <a:r>
              <a:rPr lang="en-US" altLang="zh-CN" dirty="0"/>
              <a:t>example, you could animate the motion of a </a:t>
            </a:r>
            <a:r>
              <a:rPr lang="en-US" altLang="zh-CN" dirty="0">
                <a:hlinkClick r:id="rId2"/>
              </a:rPr>
              <a:t>camera</a:t>
            </a:r>
            <a:r>
              <a:rPr lang="en-US" altLang="zh-CN" dirty="0"/>
              <a:t>, the </a:t>
            </a:r>
            <a:r>
              <a:rPr lang="en-US" altLang="zh-CN" dirty="0" err="1"/>
              <a:t>colour</a:t>
            </a:r>
            <a:r>
              <a:rPr lang="en-US" altLang="zh-CN" dirty="0"/>
              <a:t> of a </a:t>
            </a:r>
            <a:r>
              <a:rPr lang="en-US" altLang="zh-CN" dirty="0">
                <a:hlinkClick r:id="rId3"/>
              </a:rPr>
              <a:t>light</a:t>
            </a:r>
            <a:r>
              <a:rPr lang="en-US" altLang="zh-CN" dirty="0"/>
              <a:t>, the individual frames of a </a:t>
            </a:r>
            <a:r>
              <a:rPr lang="en-US" altLang="zh-CN" dirty="0">
                <a:hlinkClick r:id="rId4"/>
              </a:rPr>
              <a:t>sprite</a:t>
            </a:r>
            <a:r>
              <a:rPr lang="en-US" altLang="zh-CN" dirty="0"/>
              <a:t> animation, or a public property of a </a:t>
            </a:r>
            <a:r>
              <a:rPr lang="en-US" altLang="zh-CN" dirty="0">
                <a:hlinkClick r:id="rId5"/>
              </a:rPr>
              <a:t>script</a:t>
            </a:r>
            <a:r>
              <a:rPr lang="en-US" altLang="zh-CN" dirty="0"/>
              <a:t>.</a:t>
            </a:r>
            <a:endParaRPr lang="zh-CN" altLang="en-US" dirty="0"/>
          </a:p>
        </p:txBody>
      </p:sp>
    </p:spTree>
    <p:extLst>
      <p:ext uri="{BB962C8B-B14F-4D97-AF65-F5344CB8AC3E}">
        <p14:creationId xmlns:p14="http://schemas.microsoft.com/office/powerpoint/2010/main" val="251884547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smtClean="0"/>
              <a:t>Set  up animation</a:t>
            </a:r>
            <a:endParaRPr lang="zh-CN" altLang="en-US" dirty="0"/>
          </a:p>
        </p:txBody>
      </p:sp>
      <p:sp>
        <p:nvSpPr>
          <p:cNvPr id="3" name="内容占位符 2"/>
          <p:cNvSpPr>
            <a:spLocks noGrp="1"/>
          </p:cNvSpPr>
          <p:nvPr>
            <p:ph idx="1"/>
          </p:nvPr>
        </p:nvSpPr>
        <p:spPr/>
        <p:txBody>
          <a:bodyPr>
            <a:normAutofit/>
          </a:bodyPr>
          <a:lstStyle/>
          <a:p>
            <a:pPr marL="514350" indent="-514350">
              <a:buFont typeface="+mj-lt"/>
              <a:buAutoNum type="arabicPeriod"/>
            </a:pPr>
            <a:r>
              <a:rPr lang="en-US" altLang="zh-CN" dirty="0" smtClean="0"/>
              <a:t>Create </a:t>
            </a:r>
            <a:r>
              <a:rPr lang="en-US" altLang="zh-CN" dirty="0"/>
              <a:t>a New Animator Controller </a:t>
            </a:r>
          </a:p>
          <a:p>
            <a:pPr marL="514350" indent="-514350">
              <a:buFont typeface="+mj-lt"/>
              <a:buAutoNum type="arabicPeriod"/>
            </a:pPr>
            <a:r>
              <a:rPr lang="en-US" altLang="zh-CN" dirty="0"/>
              <a:t>Open the Animator Window to edit the Animator Controller</a:t>
            </a:r>
          </a:p>
          <a:p>
            <a:pPr marL="514350" indent="-514350">
              <a:buFont typeface="+mj-lt"/>
              <a:buAutoNum type="arabicPeriod"/>
            </a:pPr>
            <a:r>
              <a:rPr lang="en-US" altLang="zh-CN" dirty="0"/>
              <a:t>Drag the desired animation clip into the Animator Controller Window </a:t>
            </a:r>
          </a:p>
          <a:p>
            <a:pPr marL="514350" indent="-514350">
              <a:buFont typeface="+mj-lt"/>
              <a:buAutoNum type="arabicPeriod"/>
            </a:pPr>
            <a:r>
              <a:rPr lang="en-US" altLang="zh-CN" dirty="0"/>
              <a:t>Drag the model asset into the Hierarchy.</a:t>
            </a:r>
          </a:p>
          <a:p>
            <a:pPr marL="514350" indent="-514350">
              <a:buFont typeface="+mj-lt"/>
              <a:buAutoNum type="arabicPeriod"/>
            </a:pPr>
            <a:r>
              <a:rPr lang="en-US" altLang="zh-CN" dirty="0"/>
              <a:t>Add the animator controller to the Animator component of the asset.</a:t>
            </a:r>
          </a:p>
          <a:p>
            <a:endParaRPr lang="zh-CN" altLang="en-US" dirty="0"/>
          </a:p>
        </p:txBody>
      </p:sp>
    </p:spTree>
    <p:extLst>
      <p:ext uri="{BB962C8B-B14F-4D97-AF65-F5344CB8AC3E}">
        <p14:creationId xmlns:p14="http://schemas.microsoft.com/office/powerpoint/2010/main" val="860716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Shadows</a:t>
            </a:r>
            <a:endParaRPr lang="zh-CN" altLang="en-US" dirty="0"/>
          </a:p>
        </p:txBody>
      </p:sp>
      <p:sp>
        <p:nvSpPr>
          <p:cNvPr id="3" name="内容占位符 2"/>
          <p:cNvSpPr>
            <a:spLocks noGrp="1"/>
          </p:cNvSpPr>
          <p:nvPr>
            <p:ph idx="1"/>
          </p:nvPr>
        </p:nvSpPr>
        <p:spPr/>
        <p:txBody>
          <a:bodyPr/>
          <a:lstStyle/>
          <a:p>
            <a:endParaRPr lang="zh-CN" altLang="en-US"/>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38412" y="1484784"/>
            <a:ext cx="4067175" cy="2543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83696" y="4509120"/>
            <a:ext cx="3962400" cy="1009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0012043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Masking Imported Clips</a:t>
            </a:r>
            <a:endParaRPr lang="zh-CN" altLang="en-US" dirty="0"/>
          </a:p>
        </p:txBody>
      </p:sp>
      <p:sp>
        <p:nvSpPr>
          <p:cNvPr id="3" name="内容占位符 2"/>
          <p:cNvSpPr>
            <a:spLocks noGrp="1"/>
          </p:cNvSpPr>
          <p:nvPr>
            <p:ph idx="1"/>
          </p:nvPr>
        </p:nvSpPr>
        <p:spPr/>
        <p:txBody>
          <a:bodyPr>
            <a:normAutofit fontScale="92500" lnSpcReduction="20000"/>
          </a:bodyPr>
          <a:lstStyle/>
          <a:p>
            <a:r>
              <a:rPr lang="en-US" altLang="zh-CN" dirty="0"/>
              <a:t>Masking allows you to discard some of the animation data within a clip, allowing the clip to animate only parts of the object or character rather than the entire </a:t>
            </a:r>
            <a:r>
              <a:rPr lang="en-US" altLang="zh-CN" dirty="0" smtClean="0"/>
              <a:t>thing</a:t>
            </a:r>
          </a:p>
          <a:p>
            <a:r>
              <a:rPr lang="en-US" altLang="zh-CN" dirty="0" smtClean="0"/>
              <a:t>You </a:t>
            </a:r>
            <a:r>
              <a:rPr lang="en-US" altLang="zh-CN" dirty="0"/>
              <a:t>could create a mask for the throwing animation limiting it to just the right arm, upper body and </a:t>
            </a:r>
            <a:r>
              <a:rPr lang="en-US" altLang="zh-CN" dirty="0" smtClean="0"/>
              <a:t>head</a:t>
            </a:r>
          </a:p>
          <a:p>
            <a:r>
              <a:rPr lang="en-US" altLang="zh-CN" dirty="0" smtClean="0"/>
              <a:t>To </a:t>
            </a:r>
            <a:r>
              <a:rPr lang="en-US" altLang="zh-CN" dirty="0"/>
              <a:t>apply a mask to an imported animation clip, first select the imported animation file in your project view, then in the import settings in the inspector, select the Animations button.</a:t>
            </a:r>
          </a:p>
          <a:p>
            <a:endParaRPr lang="zh-CN" altLang="en-US" dirty="0"/>
          </a:p>
        </p:txBody>
      </p:sp>
    </p:spTree>
    <p:extLst>
      <p:ext uri="{BB962C8B-B14F-4D97-AF65-F5344CB8AC3E}">
        <p14:creationId xmlns:p14="http://schemas.microsoft.com/office/powerpoint/2010/main" val="405303581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en-US" altLang="zh-CN" dirty="0" smtClean="0"/>
          </a:p>
          <a:p>
            <a:r>
              <a:rPr lang="en-US" altLang="zh-CN" dirty="0"/>
              <a:t>Then scroll all the way to the bottom of the inspector to find the Mask heading, among the four fold-out headings as shown:</a:t>
            </a:r>
            <a:endParaRPr lang="zh-CN" altLang="en-US" dirty="0"/>
          </a:p>
        </p:txBody>
      </p:sp>
      <p:pic>
        <p:nvPicPr>
          <p:cNvPr id="6146" name="Picture 2" descr="View the Animations section of the Import Settings for your animation fi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5656" y="116632"/>
            <a:ext cx="4876800" cy="1905000"/>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The Motion fold-out heading, along with the Curves, Events and Motion heading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544" y="3691647"/>
            <a:ext cx="2486025" cy="800100"/>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The Mask Definition, Humanoid and Transform option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47864" y="3758322"/>
            <a:ext cx="5276850" cy="733425"/>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The Humanoid mask selection option"/>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699792" y="4797152"/>
            <a:ext cx="2198985" cy="18172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277498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b="1" dirty="0"/>
              <a:t>Animation Curves on Imported Clips</a:t>
            </a:r>
            <a:endParaRPr lang="zh-CN" altLang="en-US" dirty="0"/>
          </a:p>
        </p:txBody>
      </p:sp>
      <p:sp>
        <p:nvSpPr>
          <p:cNvPr id="3" name="内容占位符 2"/>
          <p:cNvSpPr>
            <a:spLocks noGrp="1"/>
          </p:cNvSpPr>
          <p:nvPr>
            <p:ph idx="1"/>
          </p:nvPr>
        </p:nvSpPr>
        <p:spPr/>
        <p:txBody>
          <a:bodyPr>
            <a:normAutofit lnSpcReduction="10000"/>
          </a:bodyPr>
          <a:lstStyle/>
          <a:p>
            <a:r>
              <a:rPr lang="en-US" altLang="zh-CN" dirty="0"/>
              <a:t>Animation curves </a:t>
            </a:r>
            <a:r>
              <a:rPr lang="en-US" altLang="zh-CN" dirty="0" smtClean="0"/>
              <a:t>allow </a:t>
            </a:r>
            <a:r>
              <a:rPr lang="en-US" altLang="zh-CN" dirty="0"/>
              <a:t>you to add additional animated data to an imported clip, which can allow you to animate the timings of other items based on the </a:t>
            </a:r>
            <a:r>
              <a:rPr lang="en-US" altLang="zh-CN" dirty="0" smtClean="0"/>
              <a:t>state </a:t>
            </a:r>
            <a:r>
              <a:rPr lang="en-US" altLang="zh-CN" dirty="0"/>
              <a:t>of an </a:t>
            </a:r>
            <a:r>
              <a:rPr lang="en-US" altLang="zh-CN" dirty="0" smtClean="0"/>
              <a:t>animator</a:t>
            </a:r>
          </a:p>
          <a:p>
            <a:r>
              <a:rPr lang="en-US" altLang="zh-CN" dirty="0" smtClean="0"/>
              <a:t>For </a:t>
            </a:r>
            <a:r>
              <a:rPr lang="en-US" altLang="zh-CN" dirty="0"/>
              <a:t>example, in a game set in icy conditions, an extra animation curve could be used to control the emission rate of a particle system to show the player’s condensing breath in the cold air</a:t>
            </a:r>
            <a:r>
              <a:rPr lang="en-US" altLang="zh-CN" dirty="0" smtClean="0"/>
              <a:t>.</a:t>
            </a:r>
            <a:endParaRPr lang="en-US" altLang="zh-CN" dirty="0"/>
          </a:p>
        </p:txBody>
      </p:sp>
    </p:spTree>
    <p:extLst>
      <p:ext uri="{BB962C8B-B14F-4D97-AF65-F5344CB8AC3E}">
        <p14:creationId xmlns:p14="http://schemas.microsoft.com/office/powerpoint/2010/main" val="398741097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fontScale="92500" lnSpcReduction="20000"/>
          </a:bodyPr>
          <a:lstStyle/>
          <a:p>
            <a:r>
              <a:rPr lang="en-US" altLang="zh-CN" dirty="0"/>
              <a:t>Expand the curves heading, and click the plus icon to add a new curve to the current animation </a:t>
            </a:r>
            <a:r>
              <a:rPr lang="en-US" altLang="zh-CN" dirty="0" smtClean="0"/>
              <a:t>clip</a:t>
            </a:r>
          </a:p>
          <a:p>
            <a:r>
              <a:rPr lang="en-US" altLang="zh-CN" dirty="0" smtClean="0"/>
              <a:t>If </a:t>
            </a:r>
            <a:r>
              <a:rPr lang="en-US" altLang="zh-CN" dirty="0"/>
              <a:t>your imported animation file is split into multiple animation clips, each clip can have its own custom curves. </a:t>
            </a:r>
          </a:p>
          <a:p>
            <a:r>
              <a:rPr lang="en-US" altLang="zh-CN" dirty="0"/>
              <a:t>The curve’s X-axis represents </a:t>
            </a:r>
            <a:r>
              <a:rPr lang="en-US" altLang="zh-CN" i="1" dirty="0"/>
              <a:t>normalized time</a:t>
            </a:r>
            <a:r>
              <a:rPr lang="en-US" altLang="zh-CN" dirty="0"/>
              <a:t> and always ranges between 0.0 and 1.0 (corresponding to the beginning and the end of the animation clip respectively, regardless of its duration). </a:t>
            </a:r>
            <a:endParaRPr lang="zh-CN" altLang="en-US" dirty="0"/>
          </a:p>
        </p:txBody>
      </p:sp>
    </p:spTree>
    <p:extLst>
      <p:ext uri="{BB962C8B-B14F-4D97-AF65-F5344CB8AC3E}">
        <p14:creationId xmlns:p14="http://schemas.microsoft.com/office/powerpoint/2010/main" val="173104548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7170" name="Picture 2" descr="The curves on an imported animation cli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7664" y="404664"/>
            <a:ext cx="6191250" cy="2828925"/>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Unity Curve Edito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7704" y="3573016"/>
            <a:ext cx="4762500" cy="2733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334057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b="1" dirty="0"/>
              <a:t>Animation Curves and Animator Controller </a:t>
            </a:r>
            <a:r>
              <a:rPr lang="en-US" altLang="zh-CN" b="1" dirty="0" smtClean="0"/>
              <a:t>parameters</a:t>
            </a:r>
            <a:endParaRPr lang="zh-CN" altLang="en-US" dirty="0"/>
          </a:p>
        </p:txBody>
      </p:sp>
      <p:sp>
        <p:nvSpPr>
          <p:cNvPr id="3" name="内容占位符 2"/>
          <p:cNvSpPr>
            <a:spLocks noGrp="1"/>
          </p:cNvSpPr>
          <p:nvPr>
            <p:ph idx="1"/>
          </p:nvPr>
        </p:nvSpPr>
        <p:spPr/>
        <p:txBody>
          <a:bodyPr>
            <a:normAutofit fontScale="77500" lnSpcReduction="20000"/>
          </a:bodyPr>
          <a:lstStyle/>
          <a:p>
            <a:r>
              <a:rPr lang="en-US" altLang="zh-CN" dirty="0" smtClean="0"/>
              <a:t>If </a:t>
            </a:r>
            <a:r>
              <a:rPr lang="en-US" altLang="zh-CN" dirty="0"/>
              <a:t>you have a curve with the same name as one of the </a:t>
            </a:r>
            <a:r>
              <a:rPr lang="en-US" altLang="zh-CN" dirty="0">
                <a:hlinkClick r:id="rId2"/>
              </a:rPr>
              <a:t>parameters</a:t>
            </a:r>
            <a:r>
              <a:rPr lang="en-US" altLang="zh-CN" dirty="0"/>
              <a:t> in the </a:t>
            </a:r>
            <a:r>
              <a:rPr lang="en-US" altLang="zh-CN" dirty="0">
                <a:hlinkClick r:id="rId3"/>
              </a:rPr>
              <a:t>Animator Controller</a:t>
            </a:r>
            <a:r>
              <a:rPr lang="en-US" altLang="zh-CN" dirty="0"/>
              <a:t>, then that parameter will take its value from the value of the curve at each point in the </a:t>
            </a:r>
            <a:r>
              <a:rPr lang="en-US" altLang="zh-CN" dirty="0" smtClean="0"/>
              <a:t>timeline</a:t>
            </a:r>
          </a:p>
          <a:p>
            <a:r>
              <a:rPr lang="en-US" altLang="zh-CN" dirty="0" smtClean="0"/>
              <a:t>For </a:t>
            </a:r>
            <a:r>
              <a:rPr lang="en-US" altLang="zh-CN" dirty="0"/>
              <a:t>example, if you make a call to </a:t>
            </a:r>
            <a:r>
              <a:rPr lang="en-US" altLang="zh-CN" dirty="0" err="1">
                <a:hlinkClick r:id="rId4"/>
              </a:rPr>
              <a:t>GetFloat</a:t>
            </a:r>
            <a:r>
              <a:rPr lang="en-US" altLang="zh-CN" dirty="0"/>
              <a:t> from a script, the returned value will be equal to the value of the curve at the time the call is </a:t>
            </a:r>
            <a:r>
              <a:rPr lang="en-US" altLang="zh-CN" dirty="0" smtClean="0"/>
              <a:t>made</a:t>
            </a:r>
          </a:p>
          <a:p>
            <a:r>
              <a:rPr lang="en-US" altLang="zh-CN" dirty="0" smtClean="0"/>
              <a:t>Note </a:t>
            </a:r>
            <a:r>
              <a:rPr lang="en-US" altLang="zh-CN" dirty="0"/>
              <a:t>that at any given point in time, there might be multiple animation clips attempting to set the same parameter from the same </a:t>
            </a:r>
            <a:r>
              <a:rPr lang="en-US" altLang="zh-CN" dirty="0" smtClean="0"/>
              <a:t>controller</a:t>
            </a:r>
          </a:p>
          <a:p>
            <a:pPr lvl="1"/>
            <a:r>
              <a:rPr lang="en-US" altLang="zh-CN" dirty="0" smtClean="0"/>
              <a:t>In </a:t>
            </a:r>
            <a:r>
              <a:rPr lang="en-US" altLang="zh-CN" dirty="0"/>
              <a:t>that case, the curve values from the multiple animation clips are </a:t>
            </a:r>
            <a:r>
              <a:rPr lang="en-US" altLang="zh-CN" dirty="0" smtClean="0"/>
              <a:t>blended</a:t>
            </a:r>
          </a:p>
          <a:p>
            <a:pPr lvl="1"/>
            <a:r>
              <a:rPr lang="en-US" altLang="zh-CN" dirty="0" smtClean="0"/>
              <a:t>If </a:t>
            </a:r>
            <a:r>
              <a:rPr lang="en-US" altLang="zh-CN" dirty="0"/>
              <a:t>an animation has no curve for a particular parameter then the blending will be done with the default value for that parameter.</a:t>
            </a:r>
          </a:p>
          <a:p>
            <a:endParaRPr lang="zh-CN" altLang="en-US" dirty="0"/>
          </a:p>
        </p:txBody>
      </p:sp>
    </p:spTree>
    <p:extLst>
      <p:ext uri="{BB962C8B-B14F-4D97-AF65-F5344CB8AC3E}">
        <p14:creationId xmlns:p14="http://schemas.microsoft.com/office/powerpoint/2010/main" val="142597605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b="1" dirty="0"/>
              <a:t>Animation Events on Imported Clips</a:t>
            </a:r>
            <a:endParaRPr lang="zh-CN" altLang="en-US" dirty="0"/>
          </a:p>
        </p:txBody>
      </p:sp>
      <p:sp>
        <p:nvSpPr>
          <p:cNvPr id="3" name="内容占位符 2"/>
          <p:cNvSpPr>
            <a:spLocks noGrp="1"/>
          </p:cNvSpPr>
          <p:nvPr>
            <p:ph idx="1"/>
          </p:nvPr>
        </p:nvSpPr>
        <p:spPr/>
        <p:txBody>
          <a:bodyPr>
            <a:normAutofit/>
          </a:bodyPr>
          <a:lstStyle/>
          <a:p>
            <a:r>
              <a:rPr lang="en-US" altLang="zh-CN" dirty="0" smtClean="0"/>
              <a:t>These </a:t>
            </a:r>
            <a:r>
              <a:rPr lang="en-US" altLang="zh-CN" dirty="0"/>
              <a:t>events allow you to add additional data to an imported clip which determines when certain actions should occur in time with the </a:t>
            </a:r>
            <a:r>
              <a:rPr lang="en-US" altLang="zh-CN" dirty="0" smtClean="0"/>
              <a:t>animation</a:t>
            </a:r>
          </a:p>
          <a:p>
            <a:r>
              <a:rPr lang="en-US" altLang="zh-CN" dirty="0" smtClean="0"/>
              <a:t>For </a:t>
            </a:r>
            <a:r>
              <a:rPr lang="en-US" altLang="zh-CN" dirty="0"/>
              <a:t>example, for an animated character you might want to add events to walk and run cycles indicating when the footstep sounds should </a:t>
            </a:r>
            <a:r>
              <a:rPr lang="en-US" altLang="zh-CN" dirty="0" smtClean="0"/>
              <a:t>play</a:t>
            </a:r>
          </a:p>
          <a:p>
            <a:endParaRPr lang="zh-CN" altLang="en-US" dirty="0"/>
          </a:p>
        </p:txBody>
      </p:sp>
    </p:spTree>
    <p:extLst>
      <p:ext uri="{BB962C8B-B14F-4D97-AF65-F5344CB8AC3E}">
        <p14:creationId xmlns:p14="http://schemas.microsoft.com/office/powerpoint/2010/main" val="85749302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fontScale="92500" lnSpcReduction="20000"/>
          </a:bodyPr>
          <a:lstStyle/>
          <a:p>
            <a:r>
              <a:rPr lang="en-US" altLang="zh-CN" dirty="0"/>
              <a:t>When adding an event, the event needs a name, which will be the name of the function that is called when the event is </a:t>
            </a:r>
            <a:r>
              <a:rPr lang="en-US" altLang="zh-CN" dirty="0" smtClean="0"/>
              <a:t>triggered</a:t>
            </a:r>
          </a:p>
          <a:p>
            <a:r>
              <a:rPr lang="en-US" altLang="zh-CN" dirty="0" smtClean="0"/>
              <a:t>For </a:t>
            </a:r>
            <a:r>
              <a:rPr lang="en-US" altLang="zh-CN" dirty="0"/>
              <a:t>any </a:t>
            </a:r>
            <a:r>
              <a:rPr lang="en-US" altLang="zh-CN" dirty="0" err="1"/>
              <a:t>Gameobject</a:t>
            </a:r>
            <a:r>
              <a:rPr lang="en-US" altLang="zh-CN" dirty="0"/>
              <a:t> which uses this animation in its animator, you should make sure the </a:t>
            </a:r>
            <a:r>
              <a:rPr lang="en-US" altLang="zh-CN" dirty="0" err="1"/>
              <a:t>Gameobject</a:t>
            </a:r>
            <a:r>
              <a:rPr lang="en-US" altLang="zh-CN" dirty="0"/>
              <a:t> has a corresponding script attached that contains a function whose name matches the </a:t>
            </a:r>
            <a:r>
              <a:rPr lang="en-US" altLang="zh-CN"/>
              <a:t>event </a:t>
            </a:r>
            <a:r>
              <a:rPr lang="en-US" altLang="zh-CN" smtClean="0"/>
              <a:t>name</a:t>
            </a:r>
          </a:p>
          <a:p>
            <a:r>
              <a:rPr lang="en-US" altLang="zh-CN" smtClean="0"/>
              <a:t>Below</a:t>
            </a:r>
            <a:r>
              <a:rPr lang="en-US" altLang="zh-CN" dirty="0"/>
              <a:t>, you can see a footstep event set up to call the “Footstep” function in a script attached to the Player </a:t>
            </a:r>
            <a:r>
              <a:rPr lang="en-US" altLang="zh-CN" dirty="0" err="1"/>
              <a:t>Gameobject</a:t>
            </a:r>
            <a:r>
              <a:rPr lang="en-US" altLang="zh-CN" dirty="0"/>
              <a:t>.</a:t>
            </a:r>
            <a:endParaRPr lang="zh-CN" altLang="en-US" dirty="0"/>
          </a:p>
        </p:txBody>
      </p:sp>
    </p:spTree>
    <p:extLst>
      <p:ext uri="{BB962C8B-B14F-4D97-AF65-F5344CB8AC3E}">
        <p14:creationId xmlns:p14="http://schemas.microsoft.com/office/powerpoint/2010/main" val="133577140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8194" name="Picture 2" descr="The event dialog box shown when adding or editing an event on an imported anima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1720" y="1492250"/>
            <a:ext cx="4838700" cy="3314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039942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p:txBody>
          <a:bodyPr/>
          <a:lstStyle/>
          <a:p>
            <a:r>
              <a:rPr lang="en-US" altLang="zh-CN" b="1" dirty="0"/>
              <a:t>Animator Controllers</a:t>
            </a:r>
            <a:endParaRPr lang="zh-CN" altLang="en-US" dirty="0"/>
          </a:p>
        </p:txBody>
      </p:sp>
      <p:sp>
        <p:nvSpPr>
          <p:cNvPr id="5" name="副标题 4"/>
          <p:cNvSpPr>
            <a:spLocks noGrp="1"/>
          </p:cNvSpPr>
          <p:nvPr>
            <p:ph type="subTitle" idx="1"/>
          </p:nvPr>
        </p:nvSpPr>
        <p:spPr/>
        <p:txBody>
          <a:bodyPr/>
          <a:lstStyle/>
          <a:p>
            <a:endParaRPr lang="zh-CN" altLang="en-US"/>
          </a:p>
        </p:txBody>
      </p:sp>
    </p:spTree>
    <p:extLst>
      <p:ext uri="{BB962C8B-B14F-4D97-AF65-F5344CB8AC3E}">
        <p14:creationId xmlns:p14="http://schemas.microsoft.com/office/powerpoint/2010/main" val="40540390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Shadow Cascades</a:t>
            </a:r>
            <a:endParaRPr lang="zh-CN" altLang="en-US" dirty="0"/>
          </a:p>
        </p:txBody>
      </p:sp>
      <p:sp>
        <p:nvSpPr>
          <p:cNvPr id="3" name="内容占位符 2"/>
          <p:cNvSpPr>
            <a:spLocks noGrp="1"/>
          </p:cNvSpPr>
          <p:nvPr>
            <p:ph idx="1"/>
          </p:nvPr>
        </p:nvSpPr>
        <p:spPr/>
        <p:txBody>
          <a:bodyPr/>
          <a:lstStyle/>
          <a:p>
            <a:endParaRPr lang="zh-CN" altLang="en-US"/>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69098" y="1556792"/>
            <a:ext cx="5876925" cy="2505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5656" y="4149080"/>
            <a:ext cx="2676525" cy="24860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20072" y="4653136"/>
            <a:ext cx="3762375" cy="1133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8881462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2050" name="Picture 2" descr="A simple Animator Controll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1640" y="1484784"/>
            <a:ext cx="6191250" cy="3371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711782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Animation State Machines</a:t>
            </a:r>
            <a:endParaRPr lang="zh-CN" altLang="en-US" dirty="0"/>
          </a:p>
        </p:txBody>
      </p:sp>
      <p:sp>
        <p:nvSpPr>
          <p:cNvPr id="3" name="内容占位符 2"/>
          <p:cNvSpPr>
            <a:spLocks noGrp="1"/>
          </p:cNvSpPr>
          <p:nvPr>
            <p:ph idx="1"/>
          </p:nvPr>
        </p:nvSpPr>
        <p:spPr/>
        <p:txBody>
          <a:bodyPr/>
          <a:lstStyle/>
          <a:p>
            <a:endParaRPr lang="zh-CN" altLang="en-US"/>
          </a:p>
        </p:txBody>
      </p:sp>
      <p:pic>
        <p:nvPicPr>
          <p:cNvPr id="3074" name="Picture 2" descr="C:\Program Files\Unity\Editor\Data\Documentation\en\uploads\Main\StateMachineDiagram.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5696" y="1196752"/>
            <a:ext cx="4752975" cy="201930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C:\Program Files\Unity\Editor\Data\Documentation\en\uploads\Main\MecanimStateMachin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31477" y="3789040"/>
            <a:ext cx="4667250" cy="2124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45623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Animation Parameters</a:t>
            </a:r>
            <a:endParaRPr lang="zh-CN" altLang="en-US" dirty="0"/>
          </a:p>
        </p:txBody>
      </p:sp>
      <p:sp>
        <p:nvSpPr>
          <p:cNvPr id="3" name="内容占位符 2"/>
          <p:cNvSpPr>
            <a:spLocks noGrp="1"/>
          </p:cNvSpPr>
          <p:nvPr>
            <p:ph idx="1"/>
          </p:nvPr>
        </p:nvSpPr>
        <p:spPr/>
        <p:txBody>
          <a:bodyPr>
            <a:normAutofit/>
          </a:bodyPr>
          <a:lstStyle/>
          <a:p>
            <a:r>
              <a:rPr lang="en-US" altLang="zh-CN" dirty="0"/>
              <a:t>Animation Parameters are variables that are defined within an Animator Controller that can be accessed and assigned values from </a:t>
            </a:r>
            <a:r>
              <a:rPr lang="en-US" altLang="zh-CN" dirty="0" smtClean="0"/>
              <a:t>scripts</a:t>
            </a:r>
          </a:p>
          <a:p>
            <a:r>
              <a:rPr lang="en-US" altLang="zh-CN" dirty="0" smtClean="0"/>
              <a:t>This </a:t>
            </a:r>
            <a:r>
              <a:rPr lang="en-US" altLang="zh-CN" dirty="0"/>
              <a:t>is how a script can control or affect the flow of the state machine.</a:t>
            </a:r>
          </a:p>
          <a:p>
            <a:r>
              <a:rPr lang="en-US" altLang="zh-CN" dirty="0" smtClean="0"/>
              <a:t>For </a:t>
            </a:r>
            <a:r>
              <a:rPr lang="en-US" altLang="zh-CN" dirty="0"/>
              <a:t>example, a script can set a parameter to control a </a:t>
            </a:r>
            <a:r>
              <a:rPr lang="en-US" altLang="zh-CN" dirty="0">
                <a:hlinkClick r:id="rId2"/>
              </a:rPr>
              <a:t>Blend Tree</a:t>
            </a:r>
            <a:r>
              <a:rPr lang="en-US" altLang="zh-CN" dirty="0" smtClean="0"/>
              <a:t>.</a:t>
            </a:r>
            <a:endParaRPr lang="en-US" altLang="zh-CN" dirty="0"/>
          </a:p>
        </p:txBody>
      </p:sp>
      <p:pic>
        <p:nvPicPr>
          <p:cNvPr id="4098" name="Picture 2" descr="C:\Program Files\Unity\Editor\Data\Documentation\en\uploads\Main\AnimationEditorParametersSecti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4048" y="5229200"/>
            <a:ext cx="2733675" cy="1762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121812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dirty="0"/>
          </a:p>
        </p:txBody>
      </p:sp>
      <p:sp>
        <p:nvSpPr>
          <p:cNvPr id="5" name="矩形 4"/>
          <p:cNvSpPr/>
          <p:nvPr/>
        </p:nvSpPr>
        <p:spPr>
          <a:xfrm>
            <a:off x="611560" y="188640"/>
            <a:ext cx="9108504" cy="6740307"/>
          </a:xfrm>
          <a:prstGeom prst="rect">
            <a:avLst/>
          </a:prstGeom>
        </p:spPr>
        <p:txBody>
          <a:bodyPr wrap="square">
            <a:spAutoFit/>
          </a:bodyPr>
          <a:lstStyle/>
          <a:p>
            <a:r>
              <a:rPr lang="en-US" altLang="zh-CN" dirty="0"/>
              <a:t>using </a:t>
            </a:r>
            <a:r>
              <a:rPr lang="en-US" altLang="zh-CN" dirty="0" err="1"/>
              <a:t>UnityEngine</a:t>
            </a:r>
            <a:r>
              <a:rPr lang="en-US" altLang="zh-CN" dirty="0"/>
              <a:t>;</a:t>
            </a:r>
          </a:p>
          <a:p>
            <a:r>
              <a:rPr lang="en-US" altLang="zh-CN" dirty="0"/>
              <a:t>using </a:t>
            </a:r>
            <a:r>
              <a:rPr lang="en-US" altLang="zh-CN" dirty="0" err="1"/>
              <a:t>System.Collections</a:t>
            </a:r>
            <a:r>
              <a:rPr lang="en-US" altLang="zh-CN" dirty="0" smtClean="0"/>
              <a:t>;</a:t>
            </a:r>
            <a:endParaRPr lang="en-US" altLang="zh-CN" dirty="0"/>
          </a:p>
          <a:p>
            <a:r>
              <a:rPr lang="en-US" altLang="zh-CN" dirty="0"/>
              <a:t>public class </a:t>
            </a:r>
            <a:r>
              <a:rPr lang="en-US" altLang="zh-CN" dirty="0" err="1"/>
              <a:t>SimplePlayer</a:t>
            </a:r>
            <a:r>
              <a:rPr lang="en-US" altLang="zh-CN" dirty="0"/>
              <a:t> : </a:t>
            </a:r>
            <a:r>
              <a:rPr lang="en-US" altLang="zh-CN" dirty="0" err="1"/>
              <a:t>MonoBehaviour</a:t>
            </a:r>
            <a:r>
              <a:rPr lang="en-US" altLang="zh-CN" dirty="0"/>
              <a:t> </a:t>
            </a:r>
            <a:r>
              <a:rPr lang="en-US" altLang="zh-CN" dirty="0" smtClean="0"/>
              <a:t>{    </a:t>
            </a:r>
            <a:endParaRPr lang="en-US" altLang="zh-CN" dirty="0"/>
          </a:p>
          <a:p>
            <a:r>
              <a:rPr lang="en-US" altLang="zh-CN" dirty="0"/>
              <a:t>    Animator </a:t>
            </a:r>
            <a:r>
              <a:rPr lang="en-US" altLang="zh-CN" dirty="0" err="1"/>
              <a:t>animator</a:t>
            </a:r>
            <a:r>
              <a:rPr lang="en-US" altLang="zh-CN" dirty="0" smtClean="0"/>
              <a:t>;    </a:t>
            </a:r>
            <a:endParaRPr lang="en-US" altLang="zh-CN" dirty="0"/>
          </a:p>
          <a:p>
            <a:r>
              <a:rPr lang="en-US" altLang="zh-CN" dirty="0"/>
              <a:t>    // Use this for initialization</a:t>
            </a:r>
          </a:p>
          <a:p>
            <a:r>
              <a:rPr lang="en-US" altLang="zh-CN" dirty="0"/>
              <a:t>    void Start () {</a:t>
            </a:r>
          </a:p>
          <a:p>
            <a:r>
              <a:rPr lang="en-US" altLang="zh-CN" dirty="0"/>
              <a:t>        animator = </a:t>
            </a:r>
            <a:r>
              <a:rPr lang="en-US" altLang="zh-CN" dirty="0" err="1"/>
              <a:t>GetComponent</a:t>
            </a:r>
            <a:r>
              <a:rPr lang="en-US" altLang="zh-CN" dirty="0"/>
              <a:t>&lt;Animator&gt;();</a:t>
            </a:r>
          </a:p>
          <a:p>
            <a:r>
              <a:rPr lang="en-US" altLang="zh-CN" dirty="0"/>
              <a:t>    </a:t>
            </a:r>
            <a:r>
              <a:rPr lang="en-US" altLang="zh-CN" dirty="0" smtClean="0"/>
              <a:t>}    </a:t>
            </a:r>
            <a:endParaRPr lang="en-US" altLang="zh-CN" dirty="0"/>
          </a:p>
          <a:p>
            <a:r>
              <a:rPr lang="en-US" altLang="zh-CN" dirty="0"/>
              <a:t>    // Update is called once per frame</a:t>
            </a:r>
          </a:p>
          <a:p>
            <a:r>
              <a:rPr lang="en-US" altLang="zh-CN" dirty="0"/>
              <a:t>    void Update () {</a:t>
            </a:r>
          </a:p>
          <a:p>
            <a:r>
              <a:rPr lang="en-US" altLang="zh-CN" dirty="0"/>
              <a:t>        float h = </a:t>
            </a:r>
            <a:r>
              <a:rPr lang="en-US" altLang="zh-CN" dirty="0" err="1"/>
              <a:t>Input.GetAxis</a:t>
            </a:r>
            <a:r>
              <a:rPr lang="en-US" altLang="zh-CN" dirty="0"/>
              <a:t>("Horizontal");</a:t>
            </a:r>
          </a:p>
          <a:p>
            <a:r>
              <a:rPr lang="en-US" altLang="zh-CN" dirty="0"/>
              <a:t>        float v = </a:t>
            </a:r>
            <a:r>
              <a:rPr lang="en-US" altLang="zh-CN" dirty="0" err="1"/>
              <a:t>Input.GetAxis</a:t>
            </a:r>
            <a:r>
              <a:rPr lang="en-US" altLang="zh-CN" dirty="0"/>
              <a:t>("Vertical");</a:t>
            </a:r>
          </a:p>
          <a:p>
            <a:r>
              <a:rPr lang="en-US" altLang="zh-CN" dirty="0"/>
              <a:t>        bool fire = </a:t>
            </a:r>
            <a:r>
              <a:rPr lang="en-US" altLang="zh-CN" dirty="0" err="1"/>
              <a:t>Input.GetButtonDown</a:t>
            </a:r>
            <a:r>
              <a:rPr lang="en-US" altLang="zh-CN" dirty="0"/>
              <a:t>("Fire1</a:t>
            </a:r>
            <a:r>
              <a:rPr lang="en-US" altLang="zh-CN" dirty="0" smtClean="0"/>
              <a:t>");</a:t>
            </a:r>
            <a:endParaRPr lang="en-US" altLang="zh-CN" dirty="0"/>
          </a:p>
          <a:p>
            <a:r>
              <a:rPr lang="en-US" altLang="zh-CN" dirty="0"/>
              <a:t>        </a:t>
            </a:r>
            <a:r>
              <a:rPr lang="en-US" altLang="zh-CN" dirty="0" err="1"/>
              <a:t>animator.SetFloat</a:t>
            </a:r>
            <a:r>
              <a:rPr lang="en-US" altLang="zh-CN" dirty="0"/>
              <a:t>("</a:t>
            </a:r>
            <a:r>
              <a:rPr lang="en-US" altLang="zh-CN" dirty="0" err="1"/>
              <a:t>Forward",v</a:t>
            </a:r>
            <a:r>
              <a:rPr lang="en-US" altLang="zh-CN" dirty="0"/>
              <a:t>);</a:t>
            </a:r>
          </a:p>
          <a:p>
            <a:r>
              <a:rPr lang="en-US" altLang="zh-CN" dirty="0"/>
              <a:t>        </a:t>
            </a:r>
            <a:r>
              <a:rPr lang="en-US" altLang="zh-CN" dirty="0" err="1"/>
              <a:t>animator.SetFloat</a:t>
            </a:r>
            <a:r>
              <a:rPr lang="en-US" altLang="zh-CN" dirty="0"/>
              <a:t>("</a:t>
            </a:r>
            <a:r>
              <a:rPr lang="en-US" altLang="zh-CN" dirty="0" err="1"/>
              <a:t>Strafe",h</a:t>
            </a:r>
            <a:r>
              <a:rPr lang="en-US" altLang="zh-CN" dirty="0"/>
              <a:t>);</a:t>
            </a:r>
          </a:p>
          <a:p>
            <a:r>
              <a:rPr lang="en-US" altLang="zh-CN" dirty="0"/>
              <a:t>        </a:t>
            </a:r>
            <a:r>
              <a:rPr lang="en-US" altLang="zh-CN" dirty="0" err="1"/>
              <a:t>animator.SetBool</a:t>
            </a:r>
            <a:r>
              <a:rPr lang="en-US" altLang="zh-CN" dirty="0"/>
              <a:t>("Fire", fire);</a:t>
            </a:r>
          </a:p>
          <a:p>
            <a:r>
              <a:rPr lang="en-US" altLang="zh-CN" dirty="0"/>
              <a:t>    </a:t>
            </a:r>
            <a:r>
              <a:rPr lang="en-US" altLang="zh-CN" dirty="0" smtClean="0"/>
              <a:t>}</a:t>
            </a:r>
            <a:endParaRPr lang="en-US" altLang="zh-CN" dirty="0"/>
          </a:p>
          <a:p>
            <a:r>
              <a:rPr lang="en-US" altLang="zh-CN" dirty="0"/>
              <a:t>    void </a:t>
            </a:r>
            <a:r>
              <a:rPr lang="en-US" altLang="zh-CN" dirty="0" err="1"/>
              <a:t>OnCollisionEnter</a:t>
            </a:r>
            <a:r>
              <a:rPr lang="en-US" altLang="zh-CN" dirty="0"/>
              <a:t>(Collision col) {</a:t>
            </a:r>
          </a:p>
          <a:p>
            <a:r>
              <a:rPr lang="en-US" altLang="zh-CN" dirty="0"/>
              <a:t>        if (</a:t>
            </a:r>
            <a:r>
              <a:rPr lang="en-US" altLang="zh-CN" dirty="0" err="1"/>
              <a:t>col.gameObject.CompareTag</a:t>
            </a:r>
            <a:r>
              <a:rPr lang="en-US" altLang="zh-CN" dirty="0"/>
              <a:t>("Enemy"))</a:t>
            </a:r>
          </a:p>
          <a:p>
            <a:r>
              <a:rPr lang="en-US" altLang="zh-CN" dirty="0"/>
              <a:t>        {</a:t>
            </a:r>
          </a:p>
          <a:p>
            <a:r>
              <a:rPr lang="en-US" altLang="zh-CN" dirty="0"/>
              <a:t>            </a:t>
            </a:r>
            <a:r>
              <a:rPr lang="en-US" altLang="zh-CN" dirty="0" err="1"/>
              <a:t>animator.SetTrigger</a:t>
            </a:r>
            <a:r>
              <a:rPr lang="en-US" altLang="zh-CN" dirty="0"/>
              <a:t>("Die");</a:t>
            </a:r>
          </a:p>
          <a:p>
            <a:r>
              <a:rPr lang="en-US" altLang="zh-CN" dirty="0"/>
              <a:t>        }</a:t>
            </a:r>
          </a:p>
          <a:p>
            <a:r>
              <a:rPr lang="en-US" altLang="zh-CN" dirty="0"/>
              <a:t>    }</a:t>
            </a:r>
          </a:p>
          <a:p>
            <a:r>
              <a:rPr lang="en-US" altLang="zh-CN" dirty="0"/>
              <a:t>}</a:t>
            </a:r>
            <a:endParaRPr lang="zh-CN" altLang="en-US" dirty="0"/>
          </a:p>
        </p:txBody>
      </p:sp>
    </p:spTree>
    <p:extLst>
      <p:ext uri="{BB962C8B-B14F-4D97-AF65-F5344CB8AC3E}">
        <p14:creationId xmlns:p14="http://schemas.microsoft.com/office/powerpoint/2010/main" val="300570652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State Machine Transitions</a:t>
            </a:r>
            <a:endParaRPr lang="zh-CN" altLang="en-US" dirty="0"/>
          </a:p>
        </p:txBody>
      </p:sp>
      <p:sp>
        <p:nvSpPr>
          <p:cNvPr id="3" name="内容占位符 2"/>
          <p:cNvSpPr>
            <a:spLocks noGrp="1"/>
          </p:cNvSpPr>
          <p:nvPr>
            <p:ph idx="1"/>
          </p:nvPr>
        </p:nvSpPr>
        <p:spPr/>
        <p:txBody>
          <a:bodyPr/>
          <a:lstStyle/>
          <a:p>
            <a:endParaRPr lang="zh-CN" altLang="en-US"/>
          </a:p>
        </p:txBody>
      </p:sp>
      <p:pic>
        <p:nvPicPr>
          <p:cNvPr id="5122" name="Picture 2" descr="An entry node with a single default entry transi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41808" y="1196752"/>
            <a:ext cx="5029200" cy="2543175"/>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An entry node with a multiple entry transition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9632" y="3524250"/>
            <a:ext cx="6191250" cy="3333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833802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State Machine </a:t>
            </a:r>
            <a:r>
              <a:rPr lang="en-US" altLang="zh-CN" b="1" dirty="0" err="1"/>
              <a:t>Behaviours</a:t>
            </a:r>
            <a:endParaRPr lang="zh-CN" altLang="en-US" dirty="0"/>
          </a:p>
        </p:txBody>
      </p:sp>
      <p:sp>
        <p:nvSpPr>
          <p:cNvPr id="3" name="内容占位符 2"/>
          <p:cNvSpPr>
            <a:spLocks noGrp="1"/>
          </p:cNvSpPr>
          <p:nvPr>
            <p:ph idx="1"/>
          </p:nvPr>
        </p:nvSpPr>
        <p:spPr/>
        <p:txBody>
          <a:bodyPr>
            <a:normAutofit fontScale="70000" lnSpcReduction="20000"/>
          </a:bodyPr>
          <a:lstStyle/>
          <a:p>
            <a:r>
              <a:rPr lang="en-US" altLang="zh-CN" dirty="0"/>
              <a:t>A State Machine </a:t>
            </a:r>
            <a:r>
              <a:rPr lang="en-US" altLang="zh-CN" dirty="0" err="1"/>
              <a:t>Behaviour</a:t>
            </a:r>
            <a:r>
              <a:rPr lang="en-US" altLang="zh-CN" dirty="0"/>
              <a:t> is a special class of </a:t>
            </a:r>
            <a:r>
              <a:rPr lang="en-US" altLang="zh-CN" dirty="0" smtClean="0"/>
              <a:t>script</a:t>
            </a:r>
          </a:p>
          <a:p>
            <a:r>
              <a:rPr lang="en-US" altLang="zh-CN" dirty="0" smtClean="0"/>
              <a:t>Can </a:t>
            </a:r>
            <a:r>
              <a:rPr lang="en-US" altLang="zh-CN" dirty="0"/>
              <a:t>attach a </a:t>
            </a:r>
            <a:r>
              <a:rPr lang="en-US" altLang="zh-CN" dirty="0" err="1"/>
              <a:t>StateMachineBehaviour</a:t>
            </a:r>
            <a:r>
              <a:rPr lang="en-US" altLang="zh-CN" dirty="0"/>
              <a:t> script to an individual state within a state </a:t>
            </a:r>
            <a:r>
              <a:rPr lang="en-US" altLang="zh-CN" dirty="0" smtClean="0"/>
              <a:t>machine</a:t>
            </a:r>
          </a:p>
          <a:p>
            <a:r>
              <a:rPr lang="en-US" altLang="zh-CN" dirty="0" smtClean="0"/>
              <a:t>This </a:t>
            </a:r>
            <a:r>
              <a:rPr lang="en-US" altLang="zh-CN" dirty="0"/>
              <a:t>allows you to write code that will execute when the state machine enters, exits or remains within a particular </a:t>
            </a:r>
            <a:r>
              <a:rPr lang="en-US" altLang="zh-CN" dirty="0" smtClean="0"/>
              <a:t>state</a:t>
            </a:r>
          </a:p>
          <a:p>
            <a:pPr lvl="1"/>
            <a:r>
              <a:rPr lang="en-US" altLang="zh-CN" dirty="0" smtClean="0"/>
              <a:t>This </a:t>
            </a:r>
            <a:r>
              <a:rPr lang="en-US" altLang="zh-CN" dirty="0"/>
              <a:t>means you do not have to write your own logic to test for and detect changes in state.</a:t>
            </a:r>
          </a:p>
          <a:p>
            <a:r>
              <a:rPr lang="en-US" altLang="zh-CN" dirty="0"/>
              <a:t>A few examples for the use of this feature might be to:</a:t>
            </a:r>
          </a:p>
          <a:p>
            <a:pPr lvl="1"/>
            <a:r>
              <a:rPr lang="en-US" altLang="zh-CN" dirty="0"/>
              <a:t>Play sounds as states are entered or exited</a:t>
            </a:r>
          </a:p>
          <a:p>
            <a:pPr lvl="1"/>
            <a:r>
              <a:rPr lang="en-US" altLang="zh-CN" dirty="0"/>
              <a:t>Perform certain tests (</a:t>
            </a:r>
            <a:r>
              <a:rPr lang="en-US" altLang="zh-CN" dirty="0" err="1"/>
              <a:t>eg</a:t>
            </a:r>
            <a:r>
              <a:rPr lang="en-US" altLang="zh-CN" dirty="0"/>
              <a:t>, ground detection) only when in appropriate states</a:t>
            </a:r>
          </a:p>
          <a:p>
            <a:pPr lvl="1"/>
            <a:r>
              <a:rPr lang="en-US" altLang="zh-CN" dirty="0"/>
              <a:t>Activate and control special effects associated with specific </a:t>
            </a:r>
            <a:r>
              <a:rPr lang="en-US" altLang="zh-CN" dirty="0" smtClean="0"/>
              <a:t>states</a:t>
            </a:r>
            <a:endParaRPr lang="zh-CN" altLang="en-US" dirty="0"/>
          </a:p>
        </p:txBody>
      </p:sp>
    </p:spTree>
    <p:extLst>
      <p:ext uri="{BB962C8B-B14F-4D97-AF65-F5344CB8AC3E}">
        <p14:creationId xmlns:p14="http://schemas.microsoft.com/office/powerpoint/2010/main" val="314529273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6146" name="Picture 2" descr="A state machine with a behaviour attached to the Grounded stat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7664" y="1556792"/>
            <a:ext cx="6067425" cy="3590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562101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Sub-State Machines</a:t>
            </a:r>
            <a:endParaRPr lang="zh-CN" altLang="en-US" dirty="0"/>
          </a:p>
        </p:txBody>
      </p:sp>
      <p:sp>
        <p:nvSpPr>
          <p:cNvPr id="3" name="内容占位符 2"/>
          <p:cNvSpPr>
            <a:spLocks noGrp="1"/>
          </p:cNvSpPr>
          <p:nvPr>
            <p:ph idx="1"/>
          </p:nvPr>
        </p:nvSpPr>
        <p:spPr/>
        <p:txBody>
          <a:bodyPr>
            <a:normAutofit lnSpcReduction="10000"/>
          </a:bodyPr>
          <a:lstStyle/>
          <a:p>
            <a:r>
              <a:rPr lang="en-US" altLang="zh-CN" dirty="0"/>
              <a:t>It is common for a character to have complex actions that consist of a number of </a:t>
            </a:r>
            <a:r>
              <a:rPr lang="en-US" altLang="zh-CN" dirty="0" smtClean="0"/>
              <a:t>stages</a:t>
            </a:r>
          </a:p>
          <a:p>
            <a:r>
              <a:rPr lang="en-US" altLang="zh-CN" dirty="0" smtClean="0"/>
              <a:t>Rather </a:t>
            </a:r>
            <a:r>
              <a:rPr lang="en-US" altLang="zh-CN" dirty="0"/>
              <a:t>than handle the entire action with a single state, it makes sense to identify the separate stages and use a separate state for </a:t>
            </a:r>
            <a:r>
              <a:rPr lang="en-US" altLang="zh-CN" dirty="0" smtClean="0"/>
              <a:t>each</a:t>
            </a:r>
          </a:p>
          <a:p>
            <a:r>
              <a:rPr lang="en-US" altLang="zh-CN" dirty="0" smtClean="0"/>
              <a:t>For </a:t>
            </a:r>
            <a:r>
              <a:rPr lang="en-US" altLang="zh-CN" dirty="0"/>
              <a:t>example, a character may have an action called “</a:t>
            </a:r>
            <a:r>
              <a:rPr lang="en-US" altLang="zh-CN" dirty="0" err="1"/>
              <a:t>Trickshot</a:t>
            </a:r>
            <a:r>
              <a:rPr lang="en-US" altLang="zh-CN" dirty="0"/>
              <a:t>” where it crouches to take a steady aim, shoots and then stands up again.</a:t>
            </a:r>
            <a:endParaRPr lang="zh-CN" altLang="en-US" dirty="0"/>
          </a:p>
        </p:txBody>
      </p:sp>
    </p:spTree>
    <p:extLst>
      <p:ext uri="{BB962C8B-B14F-4D97-AF65-F5344CB8AC3E}">
        <p14:creationId xmlns:p14="http://schemas.microsoft.com/office/powerpoint/2010/main" val="424088850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7170" name="Picture 2" descr="The sequence of states in a Trickshot ac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44130" y="836712"/>
            <a:ext cx="3695700" cy="2409825"/>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Choosing a target state within the Trickshot sub-state machin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5696" y="4154636"/>
            <a:ext cx="4800600" cy="1143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401805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Animation Layers</a:t>
            </a:r>
            <a:endParaRPr lang="zh-CN" altLang="en-US" dirty="0"/>
          </a:p>
        </p:txBody>
      </p:sp>
      <p:sp>
        <p:nvSpPr>
          <p:cNvPr id="3" name="内容占位符 2"/>
          <p:cNvSpPr>
            <a:spLocks noGrp="1"/>
          </p:cNvSpPr>
          <p:nvPr>
            <p:ph idx="1"/>
          </p:nvPr>
        </p:nvSpPr>
        <p:spPr/>
        <p:txBody>
          <a:bodyPr>
            <a:normAutofit/>
          </a:bodyPr>
          <a:lstStyle/>
          <a:p>
            <a:r>
              <a:rPr lang="en-US" altLang="zh-CN" dirty="0"/>
              <a:t>Unity uses Animation Layers for managing complex state machines for different body </a:t>
            </a:r>
            <a:r>
              <a:rPr lang="en-US" altLang="zh-CN" dirty="0" smtClean="0"/>
              <a:t>parts</a:t>
            </a:r>
          </a:p>
          <a:p>
            <a:r>
              <a:rPr lang="en-US" altLang="zh-CN" dirty="0" smtClean="0"/>
              <a:t>walking-jumping</a:t>
            </a:r>
            <a:r>
              <a:rPr lang="en-US" altLang="zh-CN" dirty="0"/>
              <a:t>, and an upper-body layer for throwing objects / </a:t>
            </a:r>
            <a:r>
              <a:rPr lang="en-US" altLang="zh-CN" dirty="0" smtClean="0"/>
              <a:t>shooting</a:t>
            </a:r>
            <a:endParaRPr lang="zh-CN" altLang="en-US" dirty="0"/>
          </a:p>
        </p:txBody>
      </p:sp>
      <p:pic>
        <p:nvPicPr>
          <p:cNvPr id="8194" name="Picture 2" descr="C:\Program Files\Unity\Editor\Data\Documentation\en\uploads\Main\MecanimAnimationLayer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7624" y="5085184"/>
            <a:ext cx="1438275" cy="781050"/>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C:\Program Files\Unity\Editor\Data\Documentation\en\uploads\Main\MecanimAnimationLayers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4048" y="4750450"/>
            <a:ext cx="2495550" cy="1143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59770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全局光照</a:t>
            </a:r>
            <a:endParaRPr lang="zh-CN" altLang="en-US" dirty="0"/>
          </a:p>
        </p:txBody>
      </p:sp>
      <p:sp>
        <p:nvSpPr>
          <p:cNvPr id="4" name="内容占位符 3"/>
          <p:cNvSpPr>
            <a:spLocks noGrp="1"/>
          </p:cNvSpPr>
          <p:nvPr>
            <p:ph idx="1"/>
          </p:nvPr>
        </p:nvSpPr>
        <p:spPr/>
        <p:txBody>
          <a:bodyPr>
            <a:normAutofit fontScale="92500" lnSpcReduction="20000"/>
          </a:bodyPr>
          <a:lstStyle/>
          <a:p>
            <a:r>
              <a:rPr lang="en-US" altLang="zh-CN" dirty="0"/>
              <a:t>Both Baked GI and Precomputed </a:t>
            </a:r>
            <a:r>
              <a:rPr lang="en-US" altLang="zh-CN" dirty="0" err="1"/>
              <a:t>Realtime</a:t>
            </a:r>
            <a:r>
              <a:rPr lang="en-US" altLang="zh-CN" dirty="0"/>
              <a:t> GI have the limitation that only static objects can be included in the bake/precomputation - so moving objects cannot bounce light onto other objects and vice </a:t>
            </a:r>
            <a:r>
              <a:rPr lang="en-US" altLang="zh-CN" dirty="0" smtClean="0"/>
              <a:t>versa</a:t>
            </a:r>
          </a:p>
          <a:p>
            <a:r>
              <a:rPr lang="en-US" altLang="zh-CN" dirty="0" smtClean="0"/>
              <a:t>However </a:t>
            </a:r>
            <a:r>
              <a:rPr lang="en-US" altLang="zh-CN" dirty="0"/>
              <a:t>they can still pick up bounce light from static objects using </a:t>
            </a:r>
            <a:r>
              <a:rPr lang="en-US" altLang="zh-CN" dirty="0">
                <a:hlinkClick r:id="rId2"/>
              </a:rPr>
              <a:t>Light </a:t>
            </a:r>
            <a:r>
              <a:rPr lang="en-US" altLang="zh-CN" dirty="0" smtClean="0">
                <a:hlinkClick r:id="rId2"/>
              </a:rPr>
              <a:t>Probes</a:t>
            </a:r>
            <a:endParaRPr lang="en-US" altLang="zh-CN" dirty="0" smtClean="0"/>
          </a:p>
          <a:p>
            <a:pPr lvl="1"/>
            <a:r>
              <a:rPr lang="en-US" altLang="zh-CN" dirty="0" smtClean="0"/>
              <a:t>So </a:t>
            </a:r>
            <a:r>
              <a:rPr lang="en-US" altLang="zh-CN" dirty="0"/>
              <a:t>for example a red ball that rolls up next to a white wall would not bleed its color onto the wall, but a white ball next to a red wall could pick up a red color bleed from the wall via the light probes.</a:t>
            </a:r>
            <a:endParaRPr lang="zh-CN" altLang="en-US" dirty="0"/>
          </a:p>
        </p:txBody>
      </p:sp>
    </p:spTree>
    <p:extLst>
      <p:ext uri="{BB962C8B-B14F-4D97-AF65-F5344CB8AC3E}">
        <p14:creationId xmlns:p14="http://schemas.microsoft.com/office/powerpoint/2010/main" val="290896946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a:xfrm>
            <a:off x="457200" y="2420888"/>
            <a:ext cx="8229600" cy="3705275"/>
          </a:xfrm>
        </p:spPr>
        <p:txBody>
          <a:bodyPr>
            <a:normAutofit fontScale="70000" lnSpcReduction="20000"/>
          </a:bodyPr>
          <a:lstStyle/>
          <a:p>
            <a:r>
              <a:rPr lang="en-US" altLang="zh-CN" dirty="0"/>
              <a:t>On each layer, you can specify the mask (the part of the animated model on which the animation would be applied), and the Blending </a:t>
            </a:r>
            <a:r>
              <a:rPr lang="en-US" altLang="zh-CN" dirty="0" smtClean="0"/>
              <a:t>type</a:t>
            </a:r>
          </a:p>
          <a:p>
            <a:pPr lvl="1"/>
            <a:r>
              <a:rPr lang="en-US" altLang="zh-CN" dirty="0" smtClean="0"/>
              <a:t>Override </a:t>
            </a:r>
            <a:r>
              <a:rPr lang="en-US" altLang="zh-CN" dirty="0"/>
              <a:t>means information from other layers will be </a:t>
            </a:r>
            <a:r>
              <a:rPr lang="en-US" altLang="zh-CN" dirty="0" smtClean="0"/>
              <a:t>ignored</a:t>
            </a:r>
          </a:p>
          <a:p>
            <a:pPr lvl="1"/>
            <a:r>
              <a:rPr lang="en-US" altLang="zh-CN" dirty="0" smtClean="0"/>
              <a:t>Additive </a:t>
            </a:r>
            <a:r>
              <a:rPr lang="en-US" altLang="zh-CN" dirty="0"/>
              <a:t>means that the animation will be added on top of previous layers.</a:t>
            </a:r>
          </a:p>
          <a:p>
            <a:r>
              <a:rPr lang="en-US" altLang="zh-CN" dirty="0" smtClean="0"/>
              <a:t>The </a:t>
            </a:r>
            <a:r>
              <a:rPr lang="en-US" altLang="zh-CN" dirty="0"/>
              <a:t>Mask property is there to specify the mask used on this </a:t>
            </a:r>
            <a:r>
              <a:rPr lang="en-US" altLang="zh-CN" dirty="0" smtClean="0"/>
              <a:t>layer</a:t>
            </a:r>
          </a:p>
          <a:p>
            <a:pPr lvl="1"/>
            <a:r>
              <a:rPr lang="en-US" altLang="zh-CN" dirty="0" smtClean="0"/>
              <a:t>If </a:t>
            </a:r>
            <a:r>
              <a:rPr lang="en-US" altLang="zh-CN" dirty="0"/>
              <a:t>you wanted to play a throwing animation on just the upper body of your model, while having your character also able to walk, run or stand still at the same time, you would use a mask on the layer which plays the throwing animation where the upper body sections are </a:t>
            </a:r>
            <a:r>
              <a:rPr lang="en-US" altLang="zh-CN" dirty="0" smtClean="0"/>
              <a:t>defined</a:t>
            </a:r>
            <a:endParaRPr lang="zh-CN" altLang="en-US" dirty="0"/>
          </a:p>
        </p:txBody>
      </p:sp>
      <p:pic>
        <p:nvPicPr>
          <p:cNvPr id="9218" name="Picture 2" descr="C:\Program Files\Unity\Editor\Data\Documentation\en\uploads\Main\AnimatorMaskOnLayer.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68537" y="116632"/>
            <a:ext cx="4410075" cy="2209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558325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Animation Layer syncing</a:t>
            </a:r>
            <a:endParaRPr lang="zh-CN" altLang="en-US" dirty="0"/>
          </a:p>
        </p:txBody>
      </p:sp>
      <p:sp>
        <p:nvSpPr>
          <p:cNvPr id="3" name="内容占位符 2"/>
          <p:cNvSpPr>
            <a:spLocks noGrp="1"/>
          </p:cNvSpPr>
          <p:nvPr>
            <p:ph idx="1"/>
          </p:nvPr>
        </p:nvSpPr>
        <p:spPr/>
        <p:txBody>
          <a:bodyPr>
            <a:normAutofit fontScale="70000" lnSpcReduction="20000"/>
          </a:bodyPr>
          <a:lstStyle/>
          <a:p>
            <a:r>
              <a:rPr lang="en-US" altLang="zh-CN" dirty="0"/>
              <a:t>Sometimes it is useful to be able to re-use the same state machine in different </a:t>
            </a:r>
            <a:r>
              <a:rPr lang="en-US" altLang="zh-CN" dirty="0" smtClean="0"/>
              <a:t>layers</a:t>
            </a:r>
          </a:p>
          <a:p>
            <a:r>
              <a:rPr lang="en-US" altLang="zh-CN" dirty="0" smtClean="0"/>
              <a:t>If </a:t>
            </a:r>
            <a:r>
              <a:rPr lang="en-US" altLang="zh-CN" dirty="0"/>
              <a:t>you want to simulate “wounded” behavior, and have “wounded” animations for walk / run / jump instead of the “healthy” ones. You can click the Sync checkbox on one of your layers, and then select the layer you want to sync with. The state machine structure will then be the same, but the actual animation clips used by the states will be distinct.</a:t>
            </a:r>
          </a:p>
          <a:p>
            <a:r>
              <a:rPr lang="en-US" altLang="zh-CN" dirty="0"/>
              <a:t>This means the Synced layer does not have its own state machine definition at all - instead, it is an instance of the source of the synced layer. Any changes you make to the layout or structure of the state machine in the synced layer view (</a:t>
            </a:r>
            <a:r>
              <a:rPr lang="en-US" altLang="zh-CN" dirty="0" err="1"/>
              <a:t>eg</a:t>
            </a:r>
            <a:r>
              <a:rPr lang="en-US" altLang="zh-CN" dirty="0"/>
              <a:t>, adding/deleting states or transitions) is done to the source of the synced </a:t>
            </a:r>
            <a:r>
              <a:rPr lang="en-US" altLang="zh-CN" dirty="0" smtClean="0"/>
              <a:t>layer</a:t>
            </a:r>
          </a:p>
          <a:p>
            <a:r>
              <a:rPr lang="en-US" altLang="zh-CN" dirty="0" smtClean="0">
                <a:solidFill>
                  <a:srgbClr val="FF0000"/>
                </a:solidFill>
              </a:rPr>
              <a:t>The </a:t>
            </a:r>
            <a:r>
              <a:rPr lang="en-US" altLang="zh-CN" dirty="0">
                <a:solidFill>
                  <a:srgbClr val="FF0000"/>
                </a:solidFill>
              </a:rPr>
              <a:t>only changes that are unique to the synced layer are the selected animations used within each state.</a:t>
            </a:r>
          </a:p>
          <a:p>
            <a:endParaRPr lang="zh-CN" altLang="en-US" dirty="0"/>
          </a:p>
        </p:txBody>
      </p:sp>
    </p:spTree>
    <p:extLst>
      <p:ext uri="{BB962C8B-B14F-4D97-AF65-F5344CB8AC3E}">
        <p14:creationId xmlns:p14="http://schemas.microsoft.com/office/powerpoint/2010/main" val="280324713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10242" name="Picture 2" descr="In this view, the Fatigued layer is synced with the base layer. The state machine structure is the same as the base layer, and the individual animations used within each state are swapped for different but appropriate equivalent animation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9632" y="1916832"/>
            <a:ext cx="6191250" cy="2924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751713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Solo and Mute functionality</a:t>
            </a:r>
            <a:endParaRPr lang="zh-CN" altLang="en-US" dirty="0"/>
          </a:p>
        </p:txBody>
      </p:sp>
      <p:sp>
        <p:nvSpPr>
          <p:cNvPr id="3" name="内容占位符 2"/>
          <p:cNvSpPr>
            <a:spLocks noGrp="1"/>
          </p:cNvSpPr>
          <p:nvPr>
            <p:ph idx="1"/>
          </p:nvPr>
        </p:nvSpPr>
        <p:spPr/>
        <p:txBody>
          <a:bodyPr>
            <a:normAutofit fontScale="92500" lnSpcReduction="20000"/>
          </a:bodyPr>
          <a:lstStyle/>
          <a:p>
            <a:r>
              <a:rPr lang="en-US" altLang="zh-CN" dirty="0"/>
              <a:t>In complex state machines, it is useful to preview the operation of some parts of the machine </a:t>
            </a:r>
            <a:r>
              <a:rPr lang="en-US" altLang="zh-CN" dirty="0" smtClean="0"/>
              <a:t>separately</a:t>
            </a:r>
          </a:p>
          <a:p>
            <a:r>
              <a:rPr lang="en-US" altLang="zh-CN" dirty="0" smtClean="0"/>
              <a:t>For </a:t>
            </a:r>
            <a:r>
              <a:rPr lang="en-US" altLang="zh-CN" dirty="0"/>
              <a:t>this, you can use the Mute / Solo </a:t>
            </a:r>
            <a:r>
              <a:rPr lang="en-US" altLang="zh-CN" dirty="0" smtClean="0"/>
              <a:t>functionality</a:t>
            </a:r>
          </a:p>
          <a:p>
            <a:r>
              <a:rPr lang="en-US" altLang="zh-CN" dirty="0" smtClean="0"/>
              <a:t>Muting </a:t>
            </a:r>
            <a:r>
              <a:rPr lang="en-US" altLang="zh-CN" dirty="0"/>
              <a:t>means a transition will be disabled. Soloed </a:t>
            </a:r>
            <a:r>
              <a:rPr lang="en-US" altLang="zh-CN" dirty="0" err="1"/>
              <a:t>transtions</a:t>
            </a:r>
            <a:r>
              <a:rPr lang="en-US" altLang="zh-CN" dirty="0"/>
              <a:t> are enabled and with respect to other transitions originating from the same </a:t>
            </a:r>
            <a:r>
              <a:rPr lang="en-US" altLang="zh-CN" dirty="0" smtClean="0"/>
              <a:t>state</a:t>
            </a:r>
          </a:p>
          <a:p>
            <a:r>
              <a:rPr lang="en-US" altLang="zh-CN" dirty="0" smtClean="0"/>
              <a:t>You </a:t>
            </a:r>
            <a:r>
              <a:rPr lang="en-US" altLang="zh-CN" dirty="0"/>
              <a:t>can set up mute and solo states either from the Transition Inspector, or the State Inspector (recommended), where you’ll have an overview of all the transitions from that state. </a:t>
            </a:r>
            <a:endParaRPr lang="zh-CN" altLang="en-US" dirty="0"/>
          </a:p>
        </p:txBody>
      </p:sp>
    </p:spTree>
    <p:extLst>
      <p:ext uri="{BB962C8B-B14F-4D97-AF65-F5344CB8AC3E}">
        <p14:creationId xmlns:p14="http://schemas.microsoft.com/office/powerpoint/2010/main" val="127834328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dirty="0"/>
          </a:p>
        </p:txBody>
      </p:sp>
      <p:pic>
        <p:nvPicPr>
          <p:cNvPr id="11266" name="Picture 2" descr="C:\Program Files\Unity\Editor\Data\Documentation\en\uploads\Main\MecanimSoloMuteInspector.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51412" y="675824"/>
            <a:ext cx="2628900" cy="2705100"/>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descr="C:\Program Files\Unity\Editor\Data\Documentation\en\uploads\Main\MecanimSoloMuteGraph.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9632" y="3645024"/>
            <a:ext cx="6191250" cy="219075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5"/>
          <p:cNvSpPr>
            <a:spLocks noChangeArrowheads="1"/>
          </p:cNvSpPr>
          <p:nvPr/>
        </p:nvSpPr>
        <p:spPr bwMode="auto">
          <a:xfrm>
            <a:off x="250801" y="754251"/>
            <a:ext cx="4104456" cy="23391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600" b="0" i="0" u="none" strike="noStrike" cap="none" normalizeH="0" baseline="0" dirty="0" smtClean="0">
                <a:ln>
                  <a:noFill/>
                </a:ln>
                <a:solidFill>
                  <a:schemeClr val="tx1"/>
                </a:solidFill>
                <a:effectLst/>
                <a:latin typeface="Arial" pitchFamily="34" charset="0"/>
                <a:ea typeface="宋体" pitchFamily="2" charset="-122"/>
                <a:cs typeface="宋体" pitchFamily="2" charset="-122"/>
              </a:rPr>
              <a:t>In the example above, if you are in </a:t>
            </a:r>
            <a:r>
              <a:rPr kumimoji="0" lang="zh-CN" altLang="zh-CN" sz="1600" b="0" i="0" u="none" strike="noStrike" cap="none" normalizeH="0" baseline="0" dirty="0" smtClean="0">
                <a:ln>
                  <a:noFill/>
                </a:ln>
                <a:solidFill>
                  <a:schemeClr val="tx1"/>
                </a:solidFill>
                <a:effectLst/>
                <a:latin typeface="Arial Unicode MS" pitchFamily="34" charset="-122"/>
                <a:ea typeface="宋体" pitchFamily="2" charset="-122"/>
                <a:cs typeface="宋体" pitchFamily="2" charset="-122"/>
              </a:rPr>
              <a:t>State 0</a:t>
            </a:r>
            <a:r>
              <a:rPr kumimoji="0" lang="zh-CN" altLang="zh-CN" sz="1600" b="0" i="0" u="none" strike="noStrike" cap="none" normalizeH="0" baseline="0" dirty="0" smtClean="0">
                <a:ln>
                  <a:noFill/>
                </a:ln>
                <a:solidFill>
                  <a:schemeClr val="tx1"/>
                </a:solidFill>
                <a:effectLst/>
                <a:latin typeface="Arial" pitchFamily="34" charset="0"/>
                <a:ea typeface="宋体" pitchFamily="2" charset="-122"/>
                <a:cs typeface="宋体" pitchFamily="2" charset="-122"/>
              </a:rPr>
              <a:t>, only transitions to </a:t>
            </a:r>
            <a:r>
              <a:rPr kumimoji="0" lang="zh-CN" altLang="zh-CN" sz="1600" b="0" i="0" u="none" strike="noStrike" cap="none" normalizeH="0" baseline="0" dirty="0" smtClean="0">
                <a:ln>
                  <a:noFill/>
                </a:ln>
                <a:solidFill>
                  <a:schemeClr val="tx1"/>
                </a:solidFill>
                <a:effectLst/>
                <a:latin typeface="Arial Unicode MS" pitchFamily="34" charset="-122"/>
                <a:ea typeface="宋体" pitchFamily="2" charset="-122"/>
                <a:cs typeface="宋体" pitchFamily="2" charset="-122"/>
              </a:rPr>
              <a:t>State A</a:t>
            </a:r>
            <a:r>
              <a:rPr kumimoji="0" lang="zh-CN" altLang="zh-CN" sz="1600" b="0" i="0" u="none" strike="noStrike" cap="none" normalizeH="0" baseline="0" dirty="0" smtClean="0">
                <a:ln>
                  <a:noFill/>
                </a:ln>
                <a:solidFill>
                  <a:schemeClr val="tx1"/>
                </a:solidFill>
                <a:effectLst/>
                <a:latin typeface="Arial" pitchFamily="34" charset="0"/>
                <a:ea typeface="宋体" pitchFamily="2" charset="-122"/>
                <a:cs typeface="宋体" pitchFamily="2" charset="-122"/>
              </a:rPr>
              <a:t> and </a:t>
            </a:r>
            <a:r>
              <a:rPr kumimoji="0" lang="zh-CN" altLang="zh-CN" sz="1600" b="0" i="0" u="none" strike="noStrike" cap="none" normalizeH="0" baseline="0" dirty="0" smtClean="0">
                <a:ln>
                  <a:noFill/>
                </a:ln>
                <a:solidFill>
                  <a:schemeClr val="tx1"/>
                </a:solidFill>
                <a:effectLst/>
                <a:latin typeface="Arial Unicode MS" pitchFamily="34" charset="-122"/>
                <a:ea typeface="宋体" pitchFamily="2" charset="-122"/>
                <a:cs typeface="宋体" pitchFamily="2" charset="-122"/>
              </a:rPr>
              <a:t>State B</a:t>
            </a:r>
            <a:r>
              <a:rPr kumimoji="0" lang="zh-CN" altLang="zh-CN" sz="1600" b="0" i="0" u="none" strike="noStrike" cap="none" normalizeH="0" baseline="0" dirty="0" smtClean="0">
                <a:ln>
                  <a:noFill/>
                </a:ln>
                <a:solidFill>
                  <a:schemeClr val="tx1"/>
                </a:solidFill>
                <a:effectLst/>
                <a:latin typeface="Arial" pitchFamily="34" charset="0"/>
                <a:ea typeface="宋体" pitchFamily="2" charset="-122"/>
                <a:cs typeface="宋体" pitchFamily="2" charset="-122"/>
              </a:rPr>
              <a:t> will be available.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zh-CN" sz="1600" b="0" i="0" u="none" strike="noStrike" cap="none" normalizeH="0" baseline="0" dirty="0" smtClean="0">
                <a:ln>
                  <a:noFill/>
                </a:ln>
                <a:solidFill>
                  <a:schemeClr val="tx1"/>
                </a:solidFill>
                <a:effectLst/>
                <a:latin typeface="Arial" pitchFamily="34" charset="0"/>
                <a:ea typeface="宋体" pitchFamily="2" charset="-122"/>
                <a:cs typeface="宋体" pitchFamily="2" charset="-122"/>
              </a:rPr>
              <a:t>The basic rule of thumb is that if one Solo is ticked, the rest of the transitions from that state will be muted.</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zh-CN" sz="1600" b="0" i="0" u="none" strike="noStrike" cap="none" normalizeH="0" baseline="0" dirty="0" smtClean="0">
                <a:ln>
                  <a:noFill/>
                </a:ln>
                <a:solidFill>
                  <a:schemeClr val="tx1"/>
                </a:solidFill>
                <a:effectLst/>
                <a:latin typeface="Arial" pitchFamily="34" charset="0"/>
                <a:ea typeface="宋体" pitchFamily="2" charset="-122"/>
                <a:cs typeface="宋体" pitchFamily="2" charset="-122"/>
              </a:rPr>
              <a:t>If both Solo and Mute are ticked, then Mute takes precedence.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p:txBody>
      </p:sp>
    </p:spTree>
    <p:extLst>
      <p:ext uri="{BB962C8B-B14F-4D97-AF65-F5344CB8AC3E}">
        <p14:creationId xmlns:p14="http://schemas.microsoft.com/office/powerpoint/2010/main" val="392168679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Target Matching</a:t>
            </a:r>
            <a:endParaRPr lang="zh-CN" altLang="en-US" dirty="0"/>
          </a:p>
        </p:txBody>
      </p:sp>
      <p:sp>
        <p:nvSpPr>
          <p:cNvPr id="3" name="内容占位符 2"/>
          <p:cNvSpPr>
            <a:spLocks noGrp="1"/>
          </p:cNvSpPr>
          <p:nvPr>
            <p:ph idx="1"/>
          </p:nvPr>
        </p:nvSpPr>
        <p:spPr/>
        <p:txBody>
          <a:bodyPr>
            <a:normAutofit/>
          </a:bodyPr>
          <a:lstStyle/>
          <a:p>
            <a:r>
              <a:rPr lang="en-US" altLang="zh-CN" dirty="0"/>
              <a:t>Often in games, a situation arises where a character must move in such a way that a hand or foot lands at a certain place at a certain </a:t>
            </a:r>
            <a:r>
              <a:rPr lang="en-US" altLang="zh-CN" dirty="0" smtClean="0"/>
              <a:t>time</a:t>
            </a:r>
          </a:p>
          <a:p>
            <a:pPr lvl="1"/>
            <a:r>
              <a:rPr lang="en-US" altLang="zh-CN" dirty="0" smtClean="0"/>
              <a:t>For </a:t>
            </a:r>
            <a:r>
              <a:rPr lang="en-US" altLang="zh-CN" dirty="0"/>
              <a:t>example, the character may need to jump across stepping stones or jump and grab an overhead beam.</a:t>
            </a:r>
          </a:p>
          <a:p>
            <a:r>
              <a:rPr lang="en-US" altLang="zh-CN" dirty="0"/>
              <a:t>You can use the </a:t>
            </a:r>
            <a:r>
              <a:rPr lang="en-US" altLang="zh-CN" dirty="0" err="1">
                <a:hlinkClick r:id="rId2"/>
              </a:rPr>
              <a:t>Animator.MatchTarget</a:t>
            </a:r>
            <a:r>
              <a:rPr lang="en-US" altLang="zh-CN" dirty="0">
                <a:hlinkClick r:id="rId2"/>
              </a:rPr>
              <a:t> function</a:t>
            </a:r>
            <a:r>
              <a:rPr lang="en-US" altLang="zh-CN" dirty="0"/>
              <a:t> to handle this kind of </a:t>
            </a:r>
            <a:r>
              <a:rPr lang="en-US" altLang="zh-CN" dirty="0" smtClean="0"/>
              <a:t>situation</a:t>
            </a:r>
            <a:endParaRPr lang="zh-CN" altLang="en-US" dirty="0"/>
          </a:p>
        </p:txBody>
      </p:sp>
    </p:spTree>
    <p:extLst>
      <p:ext uri="{BB962C8B-B14F-4D97-AF65-F5344CB8AC3E}">
        <p14:creationId xmlns:p14="http://schemas.microsoft.com/office/powerpoint/2010/main" val="261367642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a:xfrm>
            <a:off x="323528" y="260648"/>
            <a:ext cx="8229600" cy="4525963"/>
          </a:xfrm>
        </p:spPr>
        <p:txBody>
          <a:bodyPr>
            <a:normAutofit lnSpcReduction="10000"/>
          </a:bodyPr>
          <a:lstStyle/>
          <a:p>
            <a:r>
              <a:rPr lang="en-US" altLang="zh-CN" dirty="0" smtClean="0"/>
              <a:t>For example</a:t>
            </a:r>
            <a:r>
              <a:rPr lang="en-US" altLang="zh-CN" dirty="0"/>
              <a:t>, you want to arrange an situation where the character jumps onto a platform and you already have an animation clip for it called </a:t>
            </a:r>
            <a:r>
              <a:rPr lang="en-US" altLang="zh-CN" i="1" dirty="0"/>
              <a:t>Jump </a:t>
            </a:r>
            <a:r>
              <a:rPr lang="en-US" altLang="zh-CN" i="1" dirty="0" smtClean="0"/>
              <a:t>Up</a:t>
            </a:r>
            <a:endParaRPr lang="en-US" altLang="zh-CN" dirty="0" smtClean="0"/>
          </a:p>
          <a:p>
            <a:r>
              <a:rPr lang="en-US" altLang="zh-CN" dirty="0" smtClean="0"/>
              <a:t>Firstly</a:t>
            </a:r>
            <a:r>
              <a:rPr lang="en-US" altLang="zh-CN" dirty="0"/>
              <a:t>, you need to find the place in the animation clip at which the character is beginning to get off the ground, note in this case it is 14.1% or 0.141 into the animation clip in normalized </a:t>
            </a:r>
            <a:r>
              <a:rPr lang="en-US" altLang="zh-CN" dirty="0" smtClean="0"/>
              <a:t>time</a:t>
            </a:r>
            <a:endParaRPr lang="zh-CN" altLang="en-US" dirty="0"/>
          </a:p>
        </p:txBody>
      </p:sp>
      <p:pic>
        <p:nvPicPr>
          <p:cNvPr id="12290" name="Picture 2" descr="C:\Program Files\Unity\Editor\Data\Documentation\en\uploads\Main\MecanimMatchTargetStar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60032" y="4005064"/>
            <a:ext cx="1782609" cy="22250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330210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en-US" altLang="zh-CN" dirty="0"/>
              <a:t>You also need to find the place in the animation clip where the character is about to land on his feet, which in this case is at 78.0% or 0.78.</a:t>
            </a:r>
            <a:endParaRPr lang="zh-CN" altLang="en-US" dirty="0"/>
          </a:p>
        </p:txBody>
      </p:sp>
      <p:pic>
        <p:nvPicPr>
          <p:cNvPr id="13314" name="Picture 2" descr="C:\Program Files\Unity\Editor\Data\Documentation\en\uploads\Main\MecanimMatchTargetEn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47864" y="3170451"/>
            <a:ext cx="2638425" cy="3276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341054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sp>
        <p:nvSpPr>
          <p:cNvPr id="4" name="矩形 3"/>
          <p:cNvSpPr/>
          <p:nvPr/>
        </p:nvSpPr>
        <p:spPr>
          <a:xfrm>
            <a:off x="467544" y="350068"/>
            <a:ext cx="8928992" cy="6463308"/>
          </a:xfrm>
          <a:prstGeom prst="rect">
            <a:avLst/>
          </a:prstGeom>
        </p:spPr>
        <p:txBody>
          <a:bodyPr wrap="square">
            <a:spAutoFit/>
          </a:bodyPr>
          <a:lstStyle/>
          <a:p>
            <a:r>
              <a:rPr lang="en-US" altLang="zh-CN" dirty="0"/>
              <a:t>using </a:t>
            </a:r>
            <a:r>
              <a:rPr lang="en-US" altLang="zh-CN" dirty="0" err="1"/>
              <a:t>UnityEngine</a:t>
            </a:r>
            <a:r>
              <a:rPr lang="en-US" altLang="zh-CN" dirty="0"/>
              <a:t>;</a:t>
            </a:r>
          </a:p>
          <a:p>
            <a:r>
              <a:rPr lang="en-US" altLang="zh-CN" dirty="0"/>
              <a:t>using System;</a:t>
            </a:r>
          </a:p>
          <a:p>
            <a:endParaRPr lang="en-US" altLang="zh-CN" dirty="0"/>
          </a:p>
          <a:p>
            <a:r>
              <a:rPr lang="en-US" altLang="zh-CN" dirty="0"/>
              <a:t>[</a:t>
            </a:r>
            <a:r>
              <a:rPr lang="en-US" altLang="zh-CN" dirty="0" err="1"/>
              <a:t>RequireComponent</a:t>
            </a:r>
            <a:r>
              <a:rPr lang="en-US" altLang="zh-CN" dirty="0"/>
              <a:t>(</a:t>
            </a:r>
            <a:r>
              <a:rPr lang="en-US" altLang="zh-CN" dirty="0" err="1"/>
              <a:t>typeof</a:t>
            </a:r>
            <a:r>
              <a:rPr lang="en-US" altLang="zh-CN" dirty="0"/>
              <a:t>(Animator))] </a:t>
            </a:r>
          </a:p>
          <a:p>
            <a:r>
              <a:rPr lang="en-US" altLang="zh-CN" dirty="0"/>
              <a:t>public class </a:t>
            </a:r>
            <a:r>
              <a:rPr lang="en-US" altLang="zh-CN" dirty="0" err="1"/>
              <a:t>TargetCtrl</a:t>
            </a:r>
            <a:r>
              <a:rPr lang="en-US" altLang="zh-CN" dirty="0"/>
              <a:t> : </a:t>
            </a:r>
            <a:r>
              <a:rPr lang="en-US" altLang="zh-CN" dirty="0" err="1"/>
              <a:t>MonoBehaviour</a:t>
            </a:r>
            <a:r>
              <a:rPr lang="en-US" altLang="zh-CN" dirty="0"/>
              <a:t> {</a:t>
            </a:r>
          </a:p>
          <a:p>
            <a:endParaRPr lang="en-US" altLang="zh-CN" dirty="0"/>
          </a:p>
          <a:p>
            <a:r>
              <a:rPr lang="en-US" altLang="zh-CN" dirty="0"/>
              <a:t>    protected Animator </a:t>
            </a:r>
            <a:r>
              <a:rPr lang="en-US" altLang="zh-CN" dirty="0" err="1"/>
              <a:t>animator</a:t>
            </a:r>
            <a:r>
              <a:rPr lang="en-US" altLang="zh-CN" dirty="0"/>
              <a:t>;    </a:t>
            </a:r>
          </a:p>
          <a:p>
            <a:r>
              <a:rPr lang="en-US" altLang="zh-CN" dirty="0"/>
              <a:t>    </a:t>
            </a:r>
          </a:p>
          <a:p>
            <a:r>
              <a:rPr lang="en-US" altLang="zh-CN" dirty="0"/>
              <a:t>    //the platform object in the scene</a:t>
            </a:r>
          </a:p>
          <a:p>
            <a:r>
              <a:rPr lang="en-US" altLang="zh-CN" dirty="0"/>
              <a:t>    public Transform </a:t>
            </a:r>
            <a:r>
              <a:rPr lang="en-US" altLang="zh-CN" dirty="0" err="1"/>
              <a:t>jumpTarget</a:t>
            </a:r>
            <a:r>
              <a:rPr lang="en-US" altLang="zh-CN" dirty="0"/>
              <a:t> = null; </a:t>
            </a:r>
          </a:p>
          <a:p>
            <a:r>
              <a:rPr lang="en-US" altLang="zh-CN" dirty="0"/>
              <a:t>    void Start () {</a:t>
            </a:r>
          </a:p>
          <a:p>
            <a:r>
              <a:rPr lang="en-US" altLang="zh-CN" dirty="0"/>
              <a:t>        animator = </a:t>
            </a:r>
            <a:r>
              <a:rPr lang="en-US" altLang="zh-CN" dirty="0" err="1"/>
              <a:t>GetComponent</a:t>
            </a:r>
            <a:r>
              <a:rPr lang="en-US" altLang="zh-CN" dirty="0"/>
              <a:t>&lt;Animator&gt;();</a:t>
            </a:r>
          </a:p>
          <a:p>
            <a:r>
              <a:rPr lang="en-US" altLang="zh-CN" dirty="0"/>
              <a:t>    }</a:t>
            </a:r>
          </a:p>
          <a:p>
            <a:r>
              <a:rPr lang="en-US" altLang="zh-CN" dirty="0"/>
              <a:t>    </a:t>
            </a:r>
          </a:p>
          <a:p>
            <a:r>
              <a:rPr lang="en-US" altLang="zh-CN" dirty="0"/>
              <a:t>    void Update () {</a:t>
            </a:r>
          </a:p>
          <a:p>
            <a:r>
              <a:rPr lang="en-US" altLang="zh-CN" dirty="0"/>
              <a:t>        if(animator) {</a:t>
            </a:r>
          </a:p>
          <a:p>
            <a:r>
              <a:rPr lang="en-US" altLang="zh-CN" dirty="0"/>
              <a:t>            if(</a:t>
            </a:r>
            <a:r>
              <a:rPr lang="en-US" altLang="zh-CN" dirty="0" err="1"/>
              <a:t>Input.GetButton</a:t>
            </a:r>
            <a:r>
              <a:rPr lang="en-US" altLang="zh-CN" dirty="0"/>
              <a:t>("Fire1"))         </a:t>
            </a:r>
          </a:p>
          <a:p>
            <a:r>
              <a:rPr lang="en-US" altLang="zh-CN" dirty="0"/>
              <a:t>                </a:t>
            </a:r>
            <a:r>
              <a:rPr lang="en-US" altLang="zh-CN" dirty="0" err="1"/>
              <a:t>animator.MatchTarget</a:t>
            </a:r>
            <a:r>
              <a:rPr lang="en-US" altLang="zh-CN" dirty="0"/>
              <a:t>(</a:t>
            </a:r>
            <a:r>
              <a:rPr lang="en-US" altLang="zh-CN" dirty="0" err="1"/>
              <a:t>jumpTarget.position</a:t>
            </a:r>
            <a:r>
              <a:rPr lang="en-US" altLang="zh-CN" dirty="0"/>
              <a:t>, </a:t>
            </a:r>
            <a:r>
              <a:rPr lang="en-US" altLang="zh-CN" dirty="0" err="1"/>
              <a:t>jumpTarget.rotation</a:t>
            </a:r>
            <a:r>
              <a:rPr lang="en-US" altLang="zh-CN" dirty="0"/>
              <a:t>, </a:t>
            </a:r>
            <a:r>
              <a:rPr lang="en-US" altLang="zh-CN" dirty="0" err="1"/>
              <a:t>AvatarTarget.LeftFoot</a:t>
            </a:r>
            <a:r>
              <a:rPr lang="en-US" altLang="zh-CN" dirty="0"/>
              <a:t>, </a:t>
            </a:r>
          </a:p>
          <a:p>
            <a:r>
              <a:rPr lang="en-US" altLang="zh-CN" dirty="0"/>
              <a:t>                                                       new </a:t>
            </a:r>
            <a:r>
              <a:rPr lang="en-US" altLang="zh-CN" dirty="0" err="1"/>
              <a:t>MatchTargetWeightMask</a:t>
            </a:r>
            <a:r>
              <a:rPr lang="en-US" altLang="zh-CN" dirty="0"/>
              <a:t>(Vector3.one, 1f), 0.141f, 0.78f);</a:t>
            </a:r>
          </a:p>
          <a:p>
            <a:r>
              <a:rPr lang="en-US" altLang="zh-CN" dirty="0"/>
              <a:t>        }       </a:t>
            </a:r>
          </a:p>
          <a:p>
            <a:r>
              <a:rPr lang="en-US" altLang="zh-CN" dirty="0"/>
              <a:t>    }</a:t>
            </a:r>
          </a:p>
          <a:p>
            <a:r>
              <a:rPr lang="en-US" altLang="zh-CN" dirty="0"/>
              <a:t>}</a:t>
            </a:r>
            <a:endParaRPr lang="zh-CN" altLang="en-US" dirty="0"/>
          </a:p>
        </p:txBody>
      </p:sp>
    </p:spTree>
    <p:extLst>
      <p:ext uri="{BB962C8B-B14F-4D97-AF65-F5344CB8AC3E}">
        <p14:creationId xmlns:p14="http://schemas.microsoft.com/office/powerpoint/2010/main" val="51117800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Inverse Kinematics</a:t>
            </a:r>
            <a:endParaRPr lang="zh-CN" altLang="en-US" dirty="0"/>
          </a:p>
        </p:txBody>
      </p:sp>
      <p:sp>
        <p:nvSpPr>
          <p:cNvPr id="3" name="内容占位符 2"/>
          <p:cNvSpPr>
            <a:spLocks noGrp="1"/>
          </p:cNvSpPr>
          <p:nvPr>
            <p:ph idx="1"/>
          </p:nvPr>
        </p:nvSpPr>
        <p:spPr/>
        <p:txBody>
          <a:bodyPr>
            <a:normAutofit fontScale="70000" lnSpcReduction="20000"/>
          </a:bodyPr>
          <a:lstStyle/>
          <a:p>
            <a:r>
              <a:rPr lang="en-US" altLang="zh-CN" dirty="0"/>
              <a:t>Most animation is produced by rotating the angles of joints in a skeleton to predetermined values. The position of a child joint changes according to the rotation of its parent and so the end point of a chain of joints can be determined from the angles and relative positions of the individual joints it contains. This method of posing a skeleton is known as </a:t>
            </a:r>
            <a:r>
              <a:rPr lang="en-US" altLang="zh-CN" b="1" dirty="0"/>
              <a:t>forward kinematics</a:t>
            </a:r>
            <a:r>
              <a:rPr lang="en-US" altLang="zh-CN" dirty="0"/>
              <a:t>.</a:t>
            </a:r>
          </a:p>
          <a:p>
            <a:r>
              <a:rPr lang="en-US" altLang="zh-CN" dirty="0"/>
              <a:t>However, it is often useful to look at the task of posing joints from the opposite point of view - given a chosen position in space, work backwards and find a valid way of orienting the joints so that the end point lands at that position. This can be useful when you want a character to touch an object at a point selected by the user or plant its feet convincingly on an uneven surface. This approach is known as Inverse Kinematics (IK) and is supported in </a:t>
            </a:r>
            <a:r>
              <a:rPr lang="en-US" altLang="zh-CN" dirty="0" err="1"/>
              <a:t>Mecanim</a:t>
            </a:r>
            <a:r>
              <a:rPr lang="en-US" altLang="zh-CN" dirty="0"/>
              <a:t> for any humanoid character </a:t>
            </a:r>
            <a:r>
              <a:rPr lang="en-US" altLang="zh-CN" i="1" dirty="0"/>
              <a:t>with a correctly configured Avatar</a:t>
            </a:r>
            <a:endParaRPr lang="en-US" altLang="zh-CN" dirty="0"/>
          </a:p>
          <a:p>
            <a:endParaRPr lang="zh-CN" altLang="en-US" dirty="0"/>
          </a:p>
        </p:txBody>
      </p:sp>
    </p:spTree>
    <p:extLst>
      <p:ext uri="{BB962C8B-B14F-4D97-AF65-F5344CB8AC3E}">
        <p14:creationId xmlns:p14="http://schemas.microsoft.com/office/powerpoint/2010/main" val="28345352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目录</a:t>
            </a:r>
            <a:endParaRPr lang="zh-CN" altLang="en-US" dirty="0"/>
          </a:p>
        </p:txBody>
      </p:sp>
      <p:sp>
        <p:nvSpPr>
          <p:cNvPr id="3" name="内容占位符 2"/>
          <p:cNvSpPr>
            <a:spLocks noGrp="1"/>
          </p:cNvSpPr>
          <p:nvPr>
            <p:ph idx="1"/>
          </p:nvPr>
        </p:nvSpPr>
        <p:spPr>
          <a:xfrm>
            <a:off x="457200" y="1600200"/>
            <a:ext cx="8229600" cy="5069160"/>
          </a:xfrm>
        </p:spPr>
        <p:txBody>
          <a:bodyPr>
            <a:normAutofit lnSpcReduction="10000"/>
          </a:bodyPr>
          <a:lstStyle/>
          <a:p>
            <a:pPr marL="514350" indent="-514350">
              <a:buFont typeface="+mj-lt"/>
              <a:buAutoNum type="arabicPeriod"/>
            </a:pPr>
            <a:r>
              <a:rPr lang="zh-CN" altLang="en-US" dirty="0" smtClean="0"/>
              <a:t>光照、阴影及全局光照</a:t>
            </a:r>
            <a:endParaRPr lang="en-US" altLang="zh-CN" dirty="0" smtClean="0"/>
          </a:p>
          <a:p>
            <a:pPr marL="514350" indent="-514350">
              <a:buFont typeface="+mj-lt"/>
              <a:buAutoNum type="arabicPeriod"/>
            </a:pPr>
            <a:r>
              <a:rPr lang="zh-CN" altLang="en-US" dirty="0" smtClean="0">
                <a:solidFill>
                  <a:srgbClr val="FF0000"/>
                </a:solidFill>
              </a:rPr>
              <a:t>摄像机及遮挡剔除优化</a:t>
            </a:r>
            <a:endParaRPr lang="en-US" altLang="zh-CN" dirty="0" smtClean="0">
              <a:solidFill>
                <a:srgbClr val="FF0000"/>
              </a:solidFill>
            </a:endParaRPr>
          </a:p>
          <a:p>
            <a:pPr marL="514350" indent="-514350">
              <a:buFont typeface="+mj-lt"/>
              <a:buAutoNum type="arabicPeriod"/>
            </a:pPr>
            <a:r>
              <a:rPr lang="zh-CN" altLang="en-US" dirty="0" smtClean="0"/>
              <a:t>材质、着色器及环境映射</a:t>
            </a:r>
            <a:endParaRPr lang="en-US" altLang="zh-CN" dirty="0" smtClean="0"/>
          </a:p>
          <a:p>
            <a:pPr marL="514350" indent="-514350">
              <a:buFont typeface="+mj-lt"/>
              <a:buAutoNum type="arabicPeriod"/>
            </a:pPr>
            <a:r>
              <a:rPr lang="zh-CN" altLang="en-US" dirty="0"/>
              <a:t>粒子</a:t>
            </a:r>
            <a:r>
              <a:rPr lang="zh-CN" altLang="en-US" dirty="0" smtClean="0"/>
              <a:t>系统</a:t>
            </a:r>
            <a:endParaRPr lang="en-US" altLang="zh-CN" dirty="0" smtClean="0"/>
          </a:p>
          <a:p>
            <a:pPr marL="514350" indent="-514350">
              <a:buFont typeface="+mj-lt"/>
              <a:buAutoNum type="arabicPeriod"/>
            </a:pPr>
            <a:r>
              <a:rPr lang="zh-CN" altLang="en-US" dirty="0"/>
              <a:t>物理</a:t>
            </a:r>
            <a:r>
              <a:rPr lang="zh-CN" altLang="en-US" dirty="0" smtClean="0"/>
              <a:t>引擎</a:t>
            </a:r>
            <a:endParaRPr lang="en-US" altLang="zh-CN" dirty="0" smtClean="0"/>
          </a:p>
          <a:p>
            <a:pPr marL="514350" indent="-514350">
              <a:buFont typeface="+mj-lt"/>
              <a:buAutoNum type="arabicPeriod"/>
            </a:pPr>
            <a:r>
              <a:rPr lang="en-US" altLang="zh-CN" dirty="0" err="1" smtClean="0"/>
              <a:t>Mecanim</a:t>
            </a:r>
            <a:r>
              <a:rPr lang="zh-CN" altLang="en-US" dirty="0" smtClean="0"/>
              <a:t>动画系统</a:t>
            </a:r>
            <a:endParaRPr lang="en-US" altLang="zh-CN" dirty="0" smtClean="0"/>
          </a:p>
          <a:p>
            <a:pPr marL="514350" indent="-514350">
              <a:buFont typeface="+mj-lt"/>
              <a:buAutoNum type="arabicPeriod"/>
            </a:pPr>
            <a:r>
              <a:rPr lang="zh-CN" altLang="en-US" dirty="0"/>
              <a:t>寻</a:t>
            </a:r>
            <a:r>
              <a:rPr lang="zh-CN" altLang="en-US" dirty="0" smtClean="0"/>
              <a:t>路</a:t>
            </a:r>
            <a:endParaRPr lang="en-US" altLang="zh-CN" dirty="0" smtClean="0"/>
          </a:p>
          <a:p>
            <a:pPr marL="514350" indent="-514350">
              <a:buFont typeface="+mj-lt"/>
              <a:buAutoNum type="arabicPeriod"/>
            </a:pPr>
            <a:r>
              <a:rPr lang="zh-CN" altLang="en-US" dirty="0" smtClean="0"/>
              <a:t>联网</a:t>
            </a:r>
            <a:endParaRPr lang="en-US" altLang="zh-CN" dirty="0" smtClean="0"/>
          </a:p>
          <a:p>
            <a:pPr marL="514350" indent="-514350">
              <a:buFont typeface="+mj-lt"/>
              <a:buAutoNum type="arabicPeriod"/>
            </a:pPr>
            <a:r>
              <a:rPr lang="zh-CN" altLang="en-US" dirty="0" smtClean="0"/>
              <a:t>创作中遇到的问题讨论</a:t>
            </a:r>
            <a:endParaRPr lang="en-US" altLang="zh-CN" dirty="0" smtClean="0"/>
          </a:p>
          <a:p>
            <a:endParaRPr lang="zh-CN" altLang="en-US" dirty="0"/>
          </a:p>
        </p:txBody>
      </p:sp>
    </p:spTree>
    <p:extLst>
      <p:ext uri="{BB962C8B-B14F-4D97-AF65-F5344CB8AC3E}">
        <p14:creationId xmlns:p14="http://schemas.microsoft.com/office/powerpoint/2010/main" val="315659802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a:bodyPr>
          <a:lstStyle/>
          <a:p>
            <a:r>
              <a:rPr lang="en-US" altLang="zh-CN" dirty="0"/>
              <a:t>To set up IK for a character, you typically have objects around the scene that a character interacts with, and then set up the IK thru script, in particular, Animator functions like </a:t>
            </a:r>
            <a:r>
              <a:rPr lang="en-US" altLang="zh-CN" dirty="0" err="1">
                <a:hlinkClick r:id="rId2"/>
              </a:rPr>
              <a:t>SetIKPositionWeight</a:t>
            </a:r>
            <a:r>
              <a:rPr lang="en-US" altLang="zh-CN" dirty="0"/>
              <a:t>, </a:t>
            </a:r>
            <a:r>
              <a:rPr lang="en-US" altLang="zh-CN" dirty="0" err="1">
                <a:hlinkClick r:id="rId3"/>
              </a:rPr>
              <a:t>SetIKRotationWeight</a:t>
            </a:r>
            <a:r>
              <a:rPr lang="en-US" altLang="zh-CN" dirty="0"/>
              <a:t>, </a:t>
            </a:r>
            <a:r>
              <a:rPr lang="en-US" altLang="zh-CN" dirty="0" err="1">
                <a:hlinkClick r:id="rId4"/>
              </a:rPr>
              <a:t>SetIKPosition</a:t>
            </a:r>
            <a:r>
              <a:rPr lang="en-US" altLang="zh-CN" dirty="0"/>
              <a:t>, </a:t>
            </a:r>
            <a:r>
              <a:rPr lang="en-US" altLang="zh-CN" dirty="0" err="1">
                <a:hlinkClick r:id="rId5"/>
              </a:rPr>
              <a:t>SetIKRotation</a:t>
            </a:r>
            <a:r>
              <a:rPr lang="en-US" altLang="zh-CN" dirty="0"/>
              <a:t>, </a:t>
            </a:r>
            <a:r>
              <a:rPr lang="en-US" altLang="zh-CN" dirty="0" err="1">
                <a:hlinkClick r:id="rId6"/>
              </a:rPr>
              <a:t>SetLookAtPosition</a:t>
            </a:r>
            <a:r>
              <a:rPr lang="en-US" altLang="zh-CN" dirty="0"/>
              <a:t>, </a:t>
            </a:r>
            <a:r>
              <a:rPr lang="en-US" altLang="zh-CN" dirty="0" err="1">
                <a:hlinkClick r:id="rId7"/>
              </a:rPr>
              <a:t>bodyPosition</a:t>
            </a:r>
            <a:r>
              <a:rPr lang="en-US" altLang="zh-CN" dirty="0"/>
              <a:t>, </a:t>
            </a:r>
            <a:r>
              <a:rPr lang="en-US" altLang="zh-CN" dirty="0" err="1">
                <a:hlinkClick r:id="rId8"/>
              </a:rPr>
              <a:t>bodyRotation</a:t>
            </a:r>
            <a:r>
              <a:rPr lang="en-US" altLang="zh-CN" dirty="0"/>
              <a:t> </a:t>
            </a:r>
          </a:p>
          <a:p>
            <a:endParaRPr lang="zh-CN" altLang="en-US" dirty="0"/>
          </a:p>
        </p:txBody>
      </p:sp>
    </p:spTree>
    <p:extLst>
      <p:ext uri="{BB962C8B-B14F-4D97-AF65-F5344CB8AC3E}">
        <p14:creationId xmlns:p14="http://schemas.microsoft.com/office/powerpoint/2010/main" val="394423938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14338" name="Picture 2" descr="C:\Program Files\Unity\Editor\Data\Documentation\en\uploads\Main\MecanimIKGrabbin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5656" y="980728"/>
            <a:ext cx="6191250" cy="3933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957972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15362" name="Picture 2" descr="Setting the IK Pass checkbox for the Default Lay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1640" y="1556792"/>
            <a:ext cx="6191250" cy="2647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922360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sp>
        <p:nvSpPr>
          <p:cNvPr id="4" name="矩形 3"/>
          <p:cNvSpPr/>
          <p:nvPr/>
        </p:nvSpPr>
        <p:spPr>
          <a:xfrm>
            <a:off x="395536" y="95135"/>
            <a:ext cx="9108504" cy="7294305"/>
          </a:xfrm>
          <a:prstGeom prst="rect">
            <a:avLst/>
          </a:prstGeom>
        </p:spPr>
        <p:txBody>
          <a:bodyPr wrap="square">
            <a:spAutoFit/>
          </a:bodyPr>
          <a:lstStyle/>
          <a:p>
            <a:r>
              <a:rPr lang="en-US" altLang="zh-CN" sz="900" dirty="0"/>
              <a:t>using </a:t>
            </a:r>
            <a:r>
              <a:rPr lang="en-US" altLang="zh-CN" sz="900" dirty="0" err="1"/>
              <a:t>UnityEngine</a:t>
            </a:r>
            <a:r>
              <a:rPr lang="en-US" altLang="zh-CN" sz="900" dirty="0"/>
              <a:t>;</a:t>
            </a:r>
          </a:p>
          <a:p>
            <a:r>
              <a:rPr lang="en-US" altLang="zh-CN" sz="900" dirty="0"/>
              <a:t>using System;</a:t>
            </a:r>
          </a:p>
          <a:p>
            <a:r>
              <a:rPr lang="en-US" altLang="zh-CN" sz="900" dirty="0"/>
              <a:t>using </a:t>
            </a:r>
            <a:r>
              <a:rPr lang="en-US" altLang="zh-CN" sz="900" dirty="0" err="1"/>
              <a:t>System.Collections</a:t>
            </a:r>
            <a:r>
              <a:rPr lang="en-US" altLang="zh-CN" sz="900" dirty="0"/>
              <a:t>;</a:t>
            </a:r>
          </a:p>
          <a:p>
            <a:endParaRPr lang="en-US" altLang="zh-CN" sz="900" dirty="0"/>
          </a:p>
          <a:p>
            <a:r>
              <a:rPr lang="en-US" altLang="zh-CN" sz="900" dirty="0"/>
              <a:t>[</a:t>
            </a:r>
            <a:r>
              <a:rPr lang="en-US" altLang="zh-CN" sz="900" dirty="0" err="1"/>
              <a:t>RequireComponent</a:t>
            </a:r>
            <a:r>
              <a:rPr lang="en-US" altLang="zh-CN" sz="900" dirty="0"/>
              <a:t>(</a:t>
            </a:r>
            <a:r>
              <a:rPr lang="en-US" altLang="zh-CN" sz="900" dirty="0" err="1"/>
              <a:t>typeof</a:t>
            </a:r>
            <a:r>
              <a:rPr lang="en-US" altLang="zh-CN" sz="900" dirty="0"/>
              <a:t>(Animator))] </a:t>
            </a:r>
          </a:p>
          <a:p>
            <a:endParaRPr lang="en-US" altLang="zh-CN" sz="900" dirty="0"/>
          </a:p>
          <a:p>
            <a:r>
              <a:rPr lang="en-US" altLang="zh-CN" sz="900" dirty="0"/>
              <a:t>public class </a:t>
            </a:r>
            <a:r>
              <a:rPr lang="en-US" altLang="zh-CN" sz="900" dirty="0" err="1"/>
              <a:t>IKControl</a:t>
            </a:r>
            <a:r>
              <a:rPr lang="en-US" altLang="zh-CN" sz="900" dirty="0"/>
              <a:t> : </a:t>
            </a:r>
            <a:r>
              <a:rPr lang="en-US" altLang="zh-CN" sz="900" dirty="0" err="1"/>
              <a:t>MonoBehaviour</a:t>
            </a:r>
            <a:r>
              <a:rPr lang="en-US" altLang="zh-CN" sz="900" dirty="0"/>
              <a:t> {</a:t>
            </a:r>
          </a:p>
          <a:p>
            <a:r>
              <a:rPr lang="en-US" altLang="zh-CN" sz="900" dirty="0"/>
              <a:t>    </a:t>
            </a:r>
          </a:p>
          <a:p>
            <a:r>
              <a:rPr lang="en-US" altLang="zh-CN" sz="900" dirty="0"/>
              <a:t>    protected Animator </a:t>
            </a:r>
            <a:r>
              <a:rPr lang="en-US" altLang="zh-CN" sz="900" dirty="0" err="1"/>
              <a:t>animator</a:t>
            </a:r>
            <a:r>
              <a:rPr lang="en-US" altLang="zh-CN" sz="900" dirty="0"/>
              <a:t>;</a:t>
            </a:r>
          </a:p>
          <a:p>
            <a:r>
              <a:rPr lang="en-US" altLang="zh-CN" sz="900" dirty="0"/>
              <a:t>    </a:t>
            </a:r>
          </a:p>
          <a:p>
            <a:r>
              <a:rPr lang="en-US" altLang="zh-CN" sz="900" dirty="0"/>
              <a:t>    public bool </a:t>
            </a:r>
            <a:r>
              <a:rPr lang="en-US" altLang="zh-CN" sz="900" dirty="0" err="1"/>
              <a:t>ikActive</a:t>
            </a:r>
            <a:r>
              <a:rPr lang="en-US" altLang="zh-CN" sz="900" dirty="0"/>
              <a:t> = false;</a:t>
            </a:r>
          </a:p>
          <a:p>
            <a:r>
              <a:rPr lang="en-US" altLang="zh-CN" sz="900" dirty="0"/>
              <a:t>    public Transform </a:t>
            </a:r>
            <a:r>
              <a:rPr lang="en-US" altLang="zh-CN" sz="900" dirty="0" err="1"/>
              <a:t>rightHandObj</a:t>
            </a:r>
            <a:r>
              <a:rPr lang="en-US" altLang="zh-CN" sz="900" dirty="0"/>
              <a:t> = null;</a:t>
            </a:r>
          </a:p>
          <a:p>
            <a:r>
              <a:rPr lang="en-US" altLang="zh-CN" sz="900" dirty="0"/>
              <a:t>    public Transform </a:t>
            </a:r>
            <a:r>
              <a:rPr lang="en-US" altLang="zh-CN" sz="900" dirty="0" err="1"/>
              <a:t>lookObj</a:t>
            </a:r>
            <a:r>
              <a:rPr lang="en-US" altLang="zh-CN" sz="900" dirty="0"/>
              <a:t> = null;</a:t>
            </a:r>
          </a:p>
          <a:p>
            <a:endParaRPr lang="en-US" altLang="zh-CN" sz="900" dirty="0"/>
          </a:p>
          <a:p>
            <a:r>
              <a:rPr lang="en-US" altLang="zh-CN" sz="900" dirty="0"/>
              <a:t>    void Start () </a:t>
            </a:r>
          </a:p>
          <a:p>
            <a:r>
              <a:rPr lang="en-US" altLang="zh-CN" sz="900" dirty="0"/>
              <a:t>    {</a:t>
            </a:r>
          </a:p>
          <a:p>
            <a:r>
              <a:rPr lang="en-US" altLang="zh-CN" sz="900" dirty="0"/>
              <a:t>        animator = </a:t>
            </a:r>
            <a:r>
              <a:rPr lang="en-US" altLang="zh-CN" sz="900" dirty="0" err="1"/>
              <a:t>GetComponent</a:t>
            </a:r>
            <a:r>
              <a:rPr lang="en-US" altLang="zh-CN" sz="900" dirty="0"/>
              <a:t>&lt;Animator&gt;();</a:t>
            </a:r>
          </a:p>
          <a:p>
            <a:r>
              <a:rPr lang="en-US" altLang="zh-CN" sz="900" dirty="0"/>
              <a:t>    }</a:t>
            </a:r>
          </a:p>
          <a:p>
            <a:r>
              <a:rPr lang="en-US" altLang="zh-CN" sz="900" dirty="0"/>
              <a:t>    </a:t>
            </a:r>
          </a:p>
          <a:p>
            <a:r>
              <a:rPr lang="en-US" altLang="zh-CN" sz="900" dirty="0"/>
              <a:t>    //a callback for calculating IK</a:t>
            </a:r>
          </a:p>
          <a:p>
            <a:r>
              <a:rPr lang="en-US" altLang="zh-CN" sz="900" dirty="0"/>
              <a:t>    void </a:t>
            </a:r>
            <a:r>
              <a:rPr lang="en-US" altLang="zh-CN" sz="900" dirty="0" err="1"/>
              <a:t>OnAnimatorIK</a:t>
            </a:r>
            <a:r>
              <a:rPr lang="en-US" altLang="zh-CN" sz="900" dirty="0"/>
              <a:t>()</a:t>
            </a:r>
          </a:p>
          <a:p>
            <a:r>
              <a:rPr lang="en-US" altLang="zh-CN" sz="900" dirty="0"/>
              <a:t>    {</a:t>
            </a:r>
          </a:p>
          <a:p>
            <a:r>
              <a:rPr lang="en-US" altLang="zh-CN" sz="900" dirty="0"/>
              <a:t>        if(animator) {</a:t>
            </a:r>
          </a:p>
          <a:p>
            <a:r>
              <a:rPr lang="en-US" altLang="zh-CN" sz="900" dirty="0"/>
              <a:t>            </a:t>
            </a:r>
          </a:p>
          <a:p>
            <a:r>
              <a:rPr lang="en-US" altLang="zh-CN" sz="900" dirty="0"/>
              <a:t>            //if the IK is active, set the position and rotation directly to the goal. </a:t>
            </a:r>
          </a:p>
          <a:p>
            <a:r>
              <a:rPr lang="en-US" altLang="zh-CN" sz="900" dirty="0"/>
              <a:t>            if(</a:t>
            </a:r>
            <a:r>
              <a:rPr lang="en-US" altLang="zh-CN" sz="900" dirty="0" err="1"/>
              <a:t>ikActive</a:t>
            </a:r>
            <a:r>
              <a:rPr lang="en-US" altLang="zh-CN" sz="900" dirty="0"/>
              <a:t>) {</a:t>
            </a:r>
          </a:p>
          <a:p>
            <a:endParaRPr lang="en-US" altLang="zh-CN" sz="900" dirty="0"/>
          </a:p>
          <a:p>
            <a:r>
              <a:rPr lang="en-US" altLang="zh-CN" sz="900" dirty="0"/>
              <a:t>                // Set the look target position, if one has been assigned</a:t>
            </a:r>
          </a:p>
          <a:p>
            <a:r>
              <a:rPr lang="en-US" altLang="zh-CN" sz="900" dirty="0"/>
              <a:t>                if(</a:t>
            </a:r>
            <a:r>
              <a:rPr lang="en-US" altLang="zh-CN" sz="900" dirty="0" err="1"/>
              <a:t>lookObj</a:t>
            </a:r>
            <a:r>
              <a:rPr lang="en-US" altLang="zh-CN" sz="900" dirty="0"/>
              <a:t> != null) {</a:t>
            </a:r>
          </a:p>
          <a:p>
            <a:r>
              <a:rPr lang="en-US" altLang="zh-CN" sz="900" dirty="0"/>
              <a:t>                    </a:t>
            </a:r>
            <a:r>
              <a:rPr lang="en-US" altLang="zh-CN" sz="900" dirty="0" err="1"/>
              <a:t>animator.SetLookAtWeight</a:t>
            </a:r>
            <a:r>
              <a:rPr lang="en-US" altLang="zh-CN" sz="900" dirty="0"/>
              <a:t>(1);</a:t>
            </a:r>
          </a:p>
          <a:p>
            <a:r>
              <a:rPr lang="en-US" altLang="zh-CN" sz="900" dirty="0"/>
              <a:t>                    </a:t>
            </a:r>
            <a:r>
              <a:rPr lang="en-US" altLang="zh-CN" sz="900" dirty="0" err="1"/>
              <a:t>animator.SetLookAtPosition</a:t>
            </a:r>
            <a:r>
              <a:rPr lang="en-US" altLang="zh-CN" sz="900" dirty="0"/>
              <a:t>(</a:t>
            </a:r>
            <a:r>
              <a:rPr lang="en-US" altLang="zh-CN" sz="900" dirty="0" err="1"/>
              <a:t>lookObj.position</a:t>
            </a:r>
            <a:r>
              <a:rPr lang="en-US" altLang="zh-CN" sz="900" dirty="0"/>
              <a:t>);</a:t>
            </a:r>
          </a:p>
          <a:p>
            <a:r>
              <a:rPr lang="en-US" altLang="zh-CN" sz="900" dirty="0"/>
              <a:t>                }    </a:t>
            </a:r>
          </a:p>
          <a:p>
            <a:endParaRPr lang="en-US" altLang="zh-CN" sz="900" dirty="0"/>
          </a:p>
          <a:p>
            <a:r>
              <a:rPr lang="en-US" altLang="zh-CN" sz="900" dirty="0"/>
              <a:t>                // Set the right hand target position and rotation, if one has been assigned</a:t>
            </a:r>
          </a:p>
          <a:p>
            <a:r>
              <a:rPr lang="en-US" altLang="zh-CN" sz="900" dirty="0"/>
              <a:t>                if(</a:t>
            </a:r>
            <a:r>
              <a:rPr lang="en-US" altLang="zh-CN" sz="900" dirty="0" err="1"/>
              <a:t>rightHandObj</a:t>
            </a:r>
            <a:r>
              <a:rPr lang="en-US" altLang="zh-CN" sz="900" dirty="0"/>
              <a:t> != null) {</a:t>
            </a:r>
          </a:p>
          <a:p>
            <a:r>
              <a:rPr lang="en-US" altLang="zh-CN" sz="900" dirty="0"/>
              <a:t>                    </a:t>
            </a:r>
            <a:r>
              <a:rPr lang="en-US" altLang="zh-CN" sz="900" dirty="0" err="1"/>
              <a:t>animator.SetIKPositionWeight</a:t>
            </a:r>
            <a:r>
              <a:rPr lang="en-US" altLang="zh-CN" sz="900" dirty="0"/>
              <a:t>(AvatarIKGoal.RightHand,1);</a:t>
            </a:r>
          </a:p>
          <a:p>
            <a:r>
              <a:rPr lang="en-US" altLang="zh-CN" sz="900" dirty="0"/>
              <a:t>                    </a:t>
            </a:r>
            <a:r>
              <a:rPr lang="en-US" altLang="zh-CN" sz="900" dirty="0" err="1"/>
              <a:t>animator.SetIKRotationWeight</a:t>
            </a:r>
            <a:r>
              <a:rPr lang="en-US" altLang="zh-CN" sz="900" dirty="0"/>
              <a:t>(AvatarIKGoal.RightHand,1);  </a:t>
            </a:r>
          </a:p>
          <a:p>
            <a:r>
              <a:rPr lang="en-US" altLang="zh-CN" sz="900" dirty="0"/>
              <a:t>                    </a:t>
            </a:r>
            <a:r>
              <a:rPr lang="en-US" altLang="zh-CN" sz="900" dirty="0" err="1"/>
              <a:t>animator.SetIKPosition</a:t>
            </a:r>
            <a:r>
              <a:rPr lang="en-US" altLang="zh-CN" sz="900" dirty="0"/>
              <a:t>(</a:t>
            </a:r>
            <a:r>
              <a:rPr lang="en-US" altLang="zh-CN" sz="900" dirty="0" err="1"/>
              <a:t>AvatarIKGoal.RightHand,rightHandObj.position</a:t>
            </a:r>
            <a:r>
              <a:rPr lang="en-US" altLang="zh-CN" sz="900" dirty="0"/>
              <a:t>);</a:t>
            </a:r>
          </a:p>
          <a:p>
            <a:r>
              <a:rPr lang="en-US" altLang="zh-CN" sz="900" dirty="0"/>
              <a:t>                    </a:t>
            </a:r>
            <a:r>
              <a:rPr lang="en-US" altLang="zh-CN" sz="900" dirty="0" err="1"/>
              <a:t>animator.SetIKRotation</a:t>
            </a:r>
            <a:r>
              <a:rPr lang="en-US" altLang="zh-CN" sz="900" dirty="0"/>
              <a:t>(</a:t>
            </a:r>
            <a:r>
              <a:rPr lang="en-US" altLang="zh-CN" sz="900" dirty="0" err="1"/>
              <a:t>AvatarIKGoal.RightHand,rightHandObj.rotation</a:t>
            </a:r>
            <a:r>
              <a:rPr lang="en-US" altLang="zh-CN" sz="900" dirty="0"/>
              <a:t>);</a:t>
            </a:r>
          </a:p>
          <a:p>
            <a:r>
              <a:rPr lang="en-US" altLang="zh-CN" sz="900" dirty="0"/>
              <a:t>                }        </a:t>
            </a:r>
          </a:p>
          <a:p>
            <a:r>
              <a:rPr lang="en-US" altLang="zh-CN" sz="900" dirty="0"/>
              <a:t>                </a:t>
            </a:r>
          </a:p>
          <a:p>
            <a:r>
              <a:rPr lang="en-US" altLang="zh-CN" sz="900" dirty="0"/>
              <a:t>            }</a:t>
            </a:r>
          </a:p>
          <a:p>
            <a:r>
              <a:rPr lang="en-US" altLang="zh-CN" sz="900" dirty="0"/>
              <a:t>            </a:t>
            </a:r>
          </a:p>
          <a:p>
            <a:r>
              <a:rPr lang="en-US" altLang="zh-CN" sz="900" dirty="0"/>
              <a:t>            //if the IK is not active, set the position and rotation of the hand and head back to the original position</a:t>
            </a:r>
          </a:p>
          <a:p>
            <a:r>
              <a:rPr lang="en-US" altLang="zh-CN" sz="900" dirty="0"/>
              <a:t>            else {          </a:t>
            </a:r>
          </a:p>
          <a:p>
            <a:r>
              <a:rPr lang="en-US" altLang="zh-CN" sz="900" dirty="0"/>
              <a:t>                </a:t>
            </a:r>
            <a:r>
              <a:rPr lang="en-US" altLang="zh-CN" sz="900" dirty="0" err="1"/>
              <a:t>animator.SetIKPositionWeight</a:t>
            </a:r>
            <a:r>
              <a:rPr lang="en-US" altLang="zh-CN" sz="900" dirty="0"/>
              <a:t>(AvatarIKGoal.RightHand,0);</a:t>
            </a:r>
          </a:p>
          <a:p>
            <a:r>
              <a:rPr lang="en-US" altLang="zh-CN" sz="900" dirty="0"/>
              <a:t>                </a:t>
            </a:r>
            <a:r>
              <a:rPr lang="en-US" altLang="zh-CN" sz="900" dirty="0" err="1"/>
              <a:t>animator.SetIKRotationWeight</a:t>
            </a:r>
            <a:r>
              <a:rPr lang="en-US" altLang="zh-CN" sz="900" dirty="0"/>
              <a:t>(AvatarIKGoal.RightHand,0); </a:t>
            </a:r>
          </a:p>
          <a:p>
            <a:r>
              <a:rPr lang="en-US" altLang="zh-CN" sz="900" dirty="0"/>
              <a:t>                </a:t>
            </a:r>
            <a:r>
              <a:rPr lang="en-US" altLang="zh-CN" sz="900" dirty="0" err="1"/>
              <a:t>animator.SetLookAtWeight</a:t>
            </a:r>
            <a:r>
              <a:rPr lang="en-US" altLang="zh-CN" sz="900" dirty="0"/>
              <a:t>(0);</a:t>
            </a:r>
          </a:p>
          <a:p>
            <a:r>
              <a:rPr lang="en-US" altLang="zh-CN" sz="900" dirty="0"/>
              <a:t>            }</a:t>
            </a:r>
          </a:p>
          <a:p>
            <a:r>
              <a:rPr lang="en-US" altLang="zh-CN" sz="900" dirty="0"/>
              <a:t>        }</a:t>
            </a:r>
          </a:p>
          <a:p>
            <a:r>
              <a:rPr lang="en-US" altLang="zh-CN" sz="900" dirty="0"/>
              <a:t>    }    </a:t>
            </a:r>
          </a:p>
          <a:p>
            <a:r>
              <a:rPr lang="en-US" altLang="zh-CN" sz="900" dirty="0"/>
              <a:t>}</a:t>
            </a:r>
            <a:endParaRPr lang="zh-CN" altLang="en-US" sz="900" dirty="0"/>
          </a:p>
        </p:txBody>
      </p:sp>
    </p:spTree>
    <p:extLst>
      <p:ext uri="{BB962C8B-B14F-4D97-AF65-F5344CB8AC3E}">
        <p14:creationId xmlns:p14="http://schemas.microsoft.com/office/powerpoint/2010/main" val="164673895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16386" name="Picture 2" descr="An empty Game Object acts as the IK target, so the hand will sit correctly on the visible Cylinder objec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496" y="1211511"/>
            <a:ext cx="5743575" cy="3705225"/>
          </a:xfrm>
          <a:prstGeom prst="rect">
            <a:avLst/>
          </a:prstGeom>
          <a:noFill/>
          <a:extLst>
            <a:ext uri="{909E8E84-426E-40DD-AFC4-6F175D3DCCD1}">
              <a14:hiddenFill xmlns:a14="http://schemas.microsoft.com/office/drawing/2010/main">
                <a:solidFill>
                  <a:srgbClr val="FFFFFF"/>
                </a:solidFill>
              </a14:hiddenFill>
            </a:ext>
          </a:extLst>
        </p:spPr>
      </p:pic>
      <p:pic>
        <p:nvPicPr>
          <p:cNvPr id="16388" name="Picture 4" descr="C:\Program Files\Unity\Editor\Data\Documentation\en\uploads\Main\MecanimIKSetupInspecto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68144" y="1052736"/>
            <a:ext cx="3038475" cy="4191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665920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b="1" dirty="0"/>
              <a:t>Scripting Root Motion for “in-place” humanoid animations</a:t>
            </a:r>
            <a:endParaRPr lang="zh-CN" altLang="en-US" dirty="0"/>
          </a:p>
        </p:txBody>
      </p:sp>
      <p:sp>
        <p:nvSpPr>
          <p:cNvPr id="3" name="内容占位符 2"/>
          <p:cNvSpPr>
            <a:spLocks noGrp="1"/>
          </p:cNvSpPr>
          <p:nvPr>
            <p:ph idx="1"/>
          </p:nvPr>
        </p:nvSpPr>
        <p:spPr/>
        <p:txBody>
          <a:bodyPr>
            <a:normAutofit lnSpcReduction="10000"/>
          </a:bodyPr>
          <a:lstStyle/>
          <a:p>
            <a:r>
              <a:rPr lang="en-US" altLang="zh-CN" dirty="0" smtClean="0"/>
              <a:t>The animation </a:t>
            </a:r>
            <a:r>
              <a:rPr lang="en-US" altLang="zh-CN" dirty="0"/>
              <a:t>does not contain “root motion”. For this, we can modify root motion from </a:t>
            </a:r>
            <a:r>
              <a:rPr lang="en-US" altLang="zh-CN" dirty="0" smtClean="0"/>
              <a:t>script</a:t>
            </a:r>
          </a:p>
          <a:p>
            <a:r>
              <a:rPr lang="en-US" altLang="zh-CN" dirty="0"/>
              <a:t>On the animation clip </a:t>
            </a:r>
            <a:r>
              <a:rPr lang="en-US" altLang="zh-CN" dirty="0">
                <a:hlinkClick r:id="rId2"/>
              </a:rPr>
              <a:t>create a curve</a:t>
            </a:r>
            <a:r>
              <a:rPr lang="en-US" altLang="zh-CN" dirty="0"/>
              <a:t> that will control the speed of the character (you can add a curve from the Animation Import inspector Curves-&gt; +)</a:t>
            </a:r>
          </a:p>
          <a:p>
            <a:r>
              <a:rPr lang="en-US" altLang="zh-CN" dirty="0"/>
              <a:t>Name that curve something meaningful, like “</a:t>
            </a:r>
            <a:r>
              <a:rPr lang="en-US" altLang="zh-CN" dirty="0" err="1"/>
              <a:t>Runspeed</a:t>
            </a:r>
            <a:r>
              <a:rPr lang="en-US" altLang="zh-CN" dirty="0"/>
              <a:t>”</a:t>
            </a:r>
          </a:p>
          <a:p>
            <a:endParaRPr lang="zh-CN" altLang="en-US" dirty="0"/>
          </a:p>
        </p:txBody>
      </p:sp>
      <p:pic>
        <p:nvPicPr>
          <p:cNvPr id="17410" name="Picture 2" descr="C:\Program Files\Unity\Editor\Data\Documentation\en\uploads\Main\MecanimRootMotionCurv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07904" y="5517232"/>
            <a:ext cx="2981325" cy="1095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396192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a:xfrm>
            <a:off x="467544" y="404664"/>
            <a:ext cx="8229600" cy="4525963"/>
          </a:xfrm>
        </p:spPr>
        <p:txBody>
          <a:bodyPr/>
          <a:lstStyle/>
          <a:p>
            <a:r>
              <a:rPr lang="en-US" altLang="zh-CN" dirty="0"/>
              <a:t>Create a new Animator </a:t>
            </a:r>
            <a:r>
              <a:rPr lang="en-US" altLang="zh-CN" dirty="0" smtClean="0"/>
              <a:t>Controller</a:t>
            </a:r>
            <a:endParaRPr lang="en-US" altLang="zh-CN" dirty="0"/>
          </a:p>
          <a:p>
            <a:r>
              <a:rPr lang="en-US" altLang="zh-CN" dirty="0"/>
              <a:t>Drop the desired animation clip into </a:t>
            </a:r>
            <a:r>
              <a:rPr lang="en-US" altLang="zh-CN" dirty="0" smtClean="0"/>
              <a:t>it</a:t>
            </a:r>
            <a:endParaRPr lang="en-US" altLang="zh-CN" dirty="0"/>
          </a:p>
          <a:p>
            <a:r>
              <a:rPr lang="en-US" altLang="zh-CN" dirty="0"/>
              <a:t>Add a parameter to the Controller with the same name as the curve </a:t>
            </a:r>
            <a:r>
              <a:rPr lang="en-US" altLang="zh-CN" dirty="0" smtClean="0"/>
              <a:t>(</a:t>
            </a:r>
            <a:r>
              <a:rPr lang="en-US" altLang="zh-CN" dirty="0" err="1" smtClean="0"/>
              <a:t>Runspeed</a:t>
            </a:r>
            <a:r>
              <a:rPr lang="en-US" altLang="zh-CN" dirty="0" smtClean="0"/>
              <a:t>)</a:t>
            </a:r>
            <a:endParaRPr lang="en-US" altLang="zh-CN" dirty="0"/>
          </a:p>
          <a:p>
            <a:endParaRPr lang="zh-CN" altLang="en-US" dirty="0"/>
          </a:p>
        </p:txBody>
      </p:sp>
      <p:pic>
        <p:nvPicPr>
          <p:cNvPr id="18434" name="Picture 2" descr="C:\Program Files\Unity\Editor\Data\Documentation\en\uploads\Main\MecanimRootMotionController.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23728" y="3068960"/>
            <a:ext cx="4752975" cy="304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511429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en-US" altLang="zh-CN" dirty="0"/>
              <a:t>Select the character Dude in the Hierarchy, whose inspector should already have an Animator component.</a:t>
            </a:r>
          </a:p>
          <a:p>
            <a:r>
              <a:rPr lang="en-US" altLang="zh-CN" dirty="0"/>
              <a:t>Drag </a:t>
            </a:r>
            <a:r>
              <a:rPr lang="en-US" altLang="zh-CN" dirty="0" err="1"/>
              <a:t>RootMotionController</a:t>
            </a:r>
            <a:r>
              <a:rPr lang="en-US" altLang="zh-CN" dirty="0"/>
              <a:t> onto the Controller property of the Animator</a:t>
            </a:r>
          </a:p>
          <a:p>
            <a:r>
              <a:rPr lang="en-US" altLang="zh-CN" dirty="0"/>
              <a:t>If you press play now, you should see the “Dude” running in place</a:t>
            </a:r>
          </a:p>
          <a:p>
            <a:endParaRPr lang="zh-CN" altLang="en-US" dirty="0"/>
          </a:p>
        </p:txBody>
      </p:sp>
    </p:spTree>
    <p:extLst>
      <p:ext uri="{BB962C8B-B14F-4D97-AF65-F5344CB8AC3E}">
        <p14:creationId xmlns:p14="http://schemas.microsoft.com/office/powerpoint/2010/main" val="407726616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sp>
        <p:nvSpPr>
          <p:cNvPr id="4" name="矩形 3"/>
          <p:cNvSpPr/>
          <p:nvPr/>
        </p:nvSpPr>
        <p:spPr>
          <a:xfrm>
            <a:off x="251520" y="197346"/>
            <a:ext cx="8640960" cy="5355312"/>
          </a:xfrm>
          <a:prstGeom prst="rect">
            <a:avLst/>
          </a:prstGeom>
        </p:spPr>
        <p:txBody>
          <a:bodyPr wrap="square">
            <a:spAutoFit/>
          </a:bodyPr>
          <a:lstStyle/>
          <a:p>
            <a:r>
              <a:rPr lang="en-US" altLang="zh-CN" dirty="0"/>
              <a:t>using </a:t>
            </a:r>
            <a:r>
              <a:rPr lang="en-US" altLang="zh-CN" dirty="0" err="1"/>
              <a:t>UnityEngine</a:t>
            </a:r>
            <a:r>
              <a:rPr lang="en-US" altLang="zh-CN" dirty="0"/>
              <a:t>;</a:t>
            </a:r>
          </a:p>
          <a:p>
            <a:r>
              <a:rPr lang="en-US" altLang="zh-CN" dirty="0"/>
              <a:t>using </a:t>
            </a:r>
            <a:r>
              <a:rPr lang="en-US" altLang="zh-CN" dirty="0" err="1"/>
              <a:t>System.Collections</a:t>
            </a:r>
            <a:r>
              <a:rPr lang="en-US" altLang="zh-CN" dirty="0"/>
              <a:t>;</a:t>
            </a:r>
          </a:p>
          <a:p>
            <a:endParaRPr lang="en-US" altLang="zh-CN" dirty="0"/>
          </a:p>
          <a:p>
            <a:r>
              <a:rPr lang="en-US" altLang="zh-CN" dirty="0"/>
              <a:t>[</a:t>
            </a:r>
            <a:r>
              <a:rPr lang="en-US" altLang="zh-CN" dirty="0" err="1"/>
              <a:t>RequireComponent</a:t>
            </a:r>
            <a:r>
              <a:rPr lang="en-US" altLang="zh-CN" dirty="0"/>
              <a:t>(</a:t>
            </a:r>
            <a:r>
              <a:rPr lang="en-US" altLang="zh-CN" dirty="0" err="1"/>
              <a:t>typeof</a:t>
            </a:r>
            <a:r>
              <a:rPr lang="en-US" altLang="zh-CN" dirty="0"/>
              <a:t>(Animator))]</a:t>
            </a:r>
          </a:p>
          <a:p>
            <a:r>
              <a:rPr lang="en-US" altLang="zh-CN" dirty="0"/>
              <a:t>    </a:t>
            </a:r>
          </a:p>
          <a:p>
            <a:r>
              <a:rPr lang="en-US" altLang="zh-CN" dirty="0"/>
              <a:t>public class </a:t>
            </a:r>
            <a:r>
              <a:rPr lang="en-US" altLang="zh-CN" dirty="0" err="1"/>
              <a:t>RootMotionScript</a:t>
            </a:r>
            <a:r>
              <a:rPr lang="en-US" altLang="zh-CN" dirty="0"/>
              <a:t> : </a:t>
            </a:r>
            <a:r>
              <a:rPr lang="en-US" altLang="zh-CN" dirty="0" err="1"/>
              <a:t>MonoBehaviour</a:t>
            </a:r>
            <a:r>
              <a:rPr lang="en-US" altLang="zh-CN" dirty="0"/>
              <a:t> {</a:t>
            </a:r>
          </a:p>
          <a:p>
            <a:r>
              <a:rPr lang="en-US" altLang="zh-CN" dirty="0"/>
              <a:t>            </a:t>
            </a:r>
          </a:p>
          <a:p>
            <a:r>
              <a:rPr lang="en-US" altLang="zh-CN" dirty="0"/>
              <a:t>    void </a:t>
            </a:r>
            <a:r>
              <a:rPr lang="en-US" altLang="zh-CN" dirty="0" err="1"/>
              <a:t>OnAnimatorMove</a:t>
            </a:r>
            <a:r>
              <a:rPr lang="en-US" altLang="zh-CN" dirty="0"/>
              <a:t>()</a:t>
            </a:r>
          </a:p>
          <a:p>
            <a:r>
              <a:rPr lang="en-US" altLang="zh-CN" dirty="0"/>
              <a:t>    {</a:t>
            </a:r>
          </a:p>
          <a:p>
            <a:r>
              <a:rPr lang="en-US" altLang="zh-CN" dirty="0"/>
              <a:t>            Animator </a:t>
            </a:r>
            <a:r>
              <a:rPr lang="en-US" altLang="zh-CN" dirty="0" err="1"/>
              <a:t>animator</a:t>
            </a:r>
            <a:r>
              <a:rPr lang="en-US" altLang="zh-CN" dirty="0"/>
              <a:t> = </a:t>
            </a:r>
            <a:r>
              <a:rPr lang="en-US" altLang="zh-CN" dirty="0" err="1"/>
              <a:t>GetComponent</a:t>
            </a:r>
            <a:r>
              <a:rPr lang="en-US" altLang="zh-CN" dirty="0"/>
              <a:t>&lt;Animator&gt;(); </a:t>
            </a:r>
          </a:p>
          <a:p>
            <a:r>
              <a:rPr lang="en-US" altLang="zh-CN" dirty="0"/>
              <a:t>                              </a:t>
            </a:r>
          </a:p>
          <a:p>
            <a:r>
              <a:rPr lang="en-US" altLang="zh-CN" dirty="0"/>
              <a:t>            if (animator)</a:t>
            </a:r>
          </a:p>
          <a:p>
            <a:r>
              <a:rPr lang="en-US" altLang="zh-CN" dirty="0"/>
              <a:t>            {</a:t>
            </a:r>
          </a:p>
          <a:p>
            <a:r>
              <a:rPr lang="en-US" altLang="zh-CN" dirty="0"/>
              <a:t>     Vector3 </a:t>
            </a:r>
            <a:r>
              <a:rPr lang="en-US" altLang="zh-CN" dirty="0" err="1"/>
              <a:t>newPosition</a:t>
            </a:r>
            <a:r>
              <a:rPr lang="en-US" altLang="zh-CN" dirty="0"/>
              <a:t> = </a:t>
            </a:r>
            <a:r>
              <a:rPr lang="en-US" altLang="zh-CN" dirty="0" err="1"/>
              <a:t>transform.position</a:t>
            </a:r>
            <a:r>
              <a:rPr lang="en-US" altLang="zh-CN" dirty="0"/>
              <a:t>;</a:t>
            </a:r>
          </a:p>
          <a:p>
            <a:r>
              <a:rPr lang="en-US" altLang="zh-CN" dirty="0"/>
              <a:t>               </a:t>
            </a:r>
            <a:r>
              <a:rPr lang="en-US" altLang="zh-CN" dirty="0" err="1"/>
              <a:t>newPosition.z</a:t>
            </a:r>
            <a:r>
              <a:rPr lang="en-US" altLang="zh-CN" dirty="0"/>
              <a:t> += </a:t>
            </a:r>
            <a:r>
              <a:rPr lang="en-US" altLang="zh-CN" dirty="0" err="1"/>
              <a:t>animator.GetFloat</a:t>
            </a:r>
            <a:r>
              <a:rPr lang="en-US" altLang="zh-CN" dirty="0"/>
              <a:t>("</a:t>
            </a:r>
            <a:r>
              <a:rPr lang="en-US" altLang="zh-CN" dirty="0" err="1"/>
              <a:t>Runspeed</a:t>
            </a:r>
            <a:r>
              <a:rPr lang="en-US" altLang="zh-CN" dirty="0"/>
              <a:t>") * </a:t>
            </a:r>
            <a:r>
              <a:rPr lang="en-US" altLang="zh-CN" dirty="0" err="1"/>
              <a:t>Time.deltaTime</a:t>
            </a:r>
            <a:r>
              <a:rPr lang="en-US" altLang="zh-CN" dirty="0"/>
              <a:t>; </a:t>
            </a:r>
          </a:p>
          <a:p>
            <a:r>
              <a:rPr lang="en-US" altLang="zh-CN" dirty="0"/>
              <a:t>     </a:t>
            </a:r>
            <a:r>
              <a:rPr lang="en-US" altLang="zh-CN" dirty="0" err="1"/>
              <a:t>transform.position</a:t>
            </a:r>
            <a:r>
              <a:rPr lang="en-US" altLang="zh-CN" dirty="0"/>
              <a:t> = </a:t>
            </a:r>
            <a:r>
              <a:rPr lang="en-US" altLang="zh-CN" dirty="0" err="1"/>
              <a:t>newPosition</a:t>
            </a:r>
            <a:r>
              <a:rPr lang="en-US" altLang="zh-CN" dirty="0"/>
              <a:t>;</a:t>
            </a:r>
          </a:p>
          <a:p>
            <a:r>
              <a:rPr lang="en-US" altLang="zh-CN" dirty="0"/>
              <a:t>            }</a:t>
            </a:r>
          </a:p>
          <a:p>
            <a:r>
              <a:rPr lang="en-US" altLang="zh-CN" dirty="0"/>
              <a:t>    }</a:t>
            </a:r>
          </a:p>
          <a:p>
            <a:r>
              <a:rPr lang="en-US" altLang="zh-CN" dirty="0"/>
              <a:t>}</a:t>
            </a:r>
          </a:p>
        </p:txBody>
      </p:sp>
    </p:spTree>
    <p:extLst>
      <p:ext uri="{BB962C8B-B14F-4D97-AF65-F5344CB8AC3E}">
        <p14:creationId xmlns:p14="http://schemas.microsoft.com/office/powerpoint/2010/main" val="216535810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en-US" altLang="zh-CN" dirty="0" smtClean="0"/>
              <a:t>Animator </a:t>
            </a:r>
            <a:r>
              <a:rPr lang="en-US" altLang="zh-CN" dirty="0"/>
              <a:t>component will detect that the script has an </a:t>
            </a:r>
            <a:r>
              <a:rPr lang="en-US" altLang="zh-CN" dirty="0" err="1">
                <a:hlinkClick r:id="rId2"/>
              </a:rPr>
              <a:t>OnAnimatorMove</a:t>
            </a:r>
            <a:r>
              <a:rPr lang="en-US" altLang="zh-CN" dirty="0"/>
              <a:t> function and show the Apply Root Motion property as </a:t>
            </a:r>
            <a:r>
              <a:rPr lang="en-US" altLang="zh-CN" i="1" dirty="0"/>
              <a:t>Handled by Script</a:t>
            </a:r>
            <a:r>
              <a:rPr lang="en-US" altLang="zh-CN" dirty="0"/>
              <a:t> </a:t>
            </a:r>
            <a:endParaRPr lang="zh-CN" altLang="en-US" dirty="0"/>
          </a:p>
        </p:txBody>
      </p:sp>
      <p:pic>
        <p:nvPicPr>
          <p:cNvPr id="19458" name="Picture 2" descr="C:\Program Files\Unity\Editor\Data\Documentation\en\uploads\Main\MecanimRootMotionDud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1840" y="3717032"/>
            <a:ext cx="2933700" cy="2619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81475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使用多个摄像机</a:t>
            </a:r>
            <a:endParaRPr lang="zh-CN" altLang="en-US" dirty="0"/>
          </a:p>
        </p:txBody>
      </p:sp>
      <p:sp>
        <p:nvSpPr>
          <p:cNvPr id="3" name="内容占位符 2"/>
          <p:cNvSpPr>
            <a:spLocks noGrp="1"/>
          </p:cNvSpPr>
          <p:nvPr>
            <p:ph idx="1"/>
          </p:nvPr>
        </p:nvSpPr>
        <p:spPr/>
        <p:txBody>
          <a:bodyPr/>
          <a:lstStyle/>
          <a:p>
            <a:endParaRPr lang="zh-CN" altLang="en-US"/>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71800" y="1916832"/>
            <a:ext cx="3863901" cy="35703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0739337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Blend Trees</a:t>
            </a:r>
            <a:endParaRPr lang="zh-CN" altLang="en-US" dirty="0"/>
          </a:p>
        </p:txBody>
      </p:sp>
      <p:sp>
        <p:nvSpPr>
          <p:cNvPr id="3" name="内容占位符 2"/>
          <p:cNvSpPr>
            <a:spLocks noGrp="1"/>
          </p:cNvSpPr>
          <p:nvPr>
            <p:ph idx="1"/>
          </p:nvPr>
        </p:nvSpPr>
        <p:spPr/>
        <p:txBody>
          <a:bodyPr>
            <a:normAutofit fontScale="62500" lnSpcReduction="20000"/>
          </a:bodyPr>
          <a:lstStyle/>
          <a:p>
            <a:r>
              <a:rPr lang="en-US" altLang="zh-CN" dirty="0" smtClean="0"/>
              <a:t>Perhaps </a:t>
            </a:r>
            <a:r>
              <a:rPr lang="en-US" altLang="zh-CN" dirty="0"/>
              <a:t>the best known example is the blending of walking and running animations according to the character’s speed. Another example is a character leaning to the left or right as he turns during a run.</a:t>
            </a:r>
          </a:p>
          <a:p>
            <a:r>
              <a:rPr lang="en-US" altLang="zh-CN" dirty="0" smtClean="0"/>
              <a:t>Transitions VS </a:t>
            </a:r>
            <a:r>
              <a:rPr lang="en-US" altLang="zh-CN" dirty="0"/>
              <a:t>Blend </a:t>
            </a:r>
            <a:r>
              <a:rPr lang="en-US" altLang="zh-CN" dirty="0" smtClean="0"/>
              <a:t>Trees</a:t>
            </a:r>
          </a:p>
          <a:p>
            <a:pPr lvl="1"/>
            <a:r>
              <a:rPr lang="en-US" altLang="zh-CN" dirty="0" smtClean="0"/>
              <a:t>While </a:t>
            </a:r>
            <a:r>
              <a:rPr lang="en-US" altLang="zh-CN" dirty="0"/>
              <a:t>both are used for creating smooth animation, they are used for different kinds of situations.</a:t>
            </a:r>
          </a:p>
          <a:p>
            <a:pPr lvl="1"/>
            <a:r>
              <a:rPr lang="en-US" altLang="zh-CN" dirty="0"/>
              <a:t>Transitions are used for transitioning smoothly from one Animation State to another over a given amount of time. Transitions are specified as part of an </a:t>
            </a:r>
            <a:r>
              <a:rPr lang="en-US" altLang="zh-CN" dirty="0">
                <a:hlinkClick r:id="rId2"/>
              </a:rPr>
              <a:t>Animation State Machine</a:t>
            </a:r>
            <a:r>
              <a:rPr lang="en-US" altLang="zh-CN" dirty="0"/>
              <a:t>. A transition from one motion to a completely different motion is usually fine if the transition is quick.</a:t>
            </a:r>
          </a:p>
          <a:p>
            <a:pPr lvl="1"/>
            <a:r>
              <a:rPr lang="en-US" altLang="zh-CN" dirty="0"/>
              <a:t>Blend Trees are used for allowing multiple animations to be blended smoothly by incorporating parts of them all to varying degrees. The amount that each of the motions contributes to the final effect is controlled using a </a:t>
            </a:r>
            <a:r>
              <a:rPr lang="en-US" altLang="zh-CN" i="1" dirty="0"/>
              <a:t>blending parameter</a:t>
            </a:r>
            <a:r>
              <a:rPr lang="en-US" altLang="zh-CN" dirty="0"/>
              <a:t>, which is just one of the numeric </a:t>
            </a:r>
            <a:r>
              <a:rPr lang="en-US" altLang="zh-CN" dirty="0">
                <a:hlinkClick r:id="rId3"/>
              </a:rPr>
              <a:t>animation parameters</a:t>
            </a:r>
            <a:r>
              <a:rPr lang="en-US" altLang="zh-CN" dirty="0"/>
              <a:t> associated with the Animator Controller. In order for the blended motion to make sense, the motions that are blended must be of similar nature and timing. Blend Trees are a special type of state in an Animation State Machine</a:t>
            </a:r>
            <a:r>
              <a:rPr lang="en-US" altLang="zh-CN" dirty="0" smtClean="0"/>
              <a:t>.</a:t>
            </a:r>
            <a:endParaRPr lang="zh-CN" altLang="en-US" dirty="0"/>
          </a:p>
        </p:txBody>
      </p:sp>
    </p:spTree>
    <p:extLst>
      <p:ext uri="{BB962C8B-B14F-4D97-AF65-F5344CB8AC3E}">
        <p14:creationId xmlns:p14="http://schemas.microsoft.com/office/powerpoint/2010/main" val="269072334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fontScale="92500" lnSpcReduction="20000"/>
          </a:bodyPr>
          <a:lstStyle/>
          <a:p>
            <a:r>
              <a:rPr lang="en-US" altLang="zh-CN" dirty="0" smtClean="0"/>
              <a:t>Examples </a:t>
            </a:r>
            <a:r>
              <a:rPr lang="en-US" altLang="zh-CN" dirty="0"/>
              <a:t>of similar motions could be various walk and run animations. In order for the blend to work well, the movements in the clips must take place at the same points in normalized time. For example, walking and running animations can be aligned so that the moments of contact of foot to the floor take place at the same points in normalized time (e.g. the left foot hits at 0.0 and the right foot at 0.5). Since normalized time is used, it doesn’t matter if the clips are of different length.</a:t>
            </a:r>
          </a:p>
          <a:p>
            <a:endParaRPr lang="zh-CN" altLang="en-US" dirty="0"/>
          </a:p>
        </p:txBody>
      </p:sp>
    </p:spTree>
    <p:extLst>
      <p:ext uri="{BB962C8B-B14F-4D97-AF65-F5344CB8AC3E}">
        <p14:creationId xmlns:p14="http://schemas.microsoft.com/office/powerpoint/2010/main" val="47064909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Using Blend Trees</a:t>
            </a:r>
            <a:endParaRPr lang="zh-CN" altLang="en-US" dirty="0"/>
          </a:p>
        </p:txBody>
      </p:sp>
      <p:sp>
        <p:nvSpPr>
          <p:cNvPr id="3" name="内容占位符 2"/>
          <p:cNvSpPr>
            <a:spLocks noGrp="1"/>
          </p:cNvSpPr>
          <p:nvPr>
            <p:ph idx="1"/>
          </p:nvPr>
        </p:nvSpPr>
        <p:spPr/>
        <p:txBody>
          <a:bodyPr>
            <a:normAutofit fontScale="92500" lnSpcReduction="10000"/>
          </a:bodyPr>
          <a:lstStyle/>
          <a:p>
            <a:pPr marL="514350" indent="-514350">
              <a:buFont typeface="+mj-lt"/>
              <a:buAutoNum type="arabicPeriod"/>
            </a:pPr>
            <a:r>
              <a:rPr lang="en-US" altLang="zh-CN" dirty="0" smtClean="0"/>
              <a:t>Right-click </a:t>
            </a:r>
            <a:r>
              <a:rPr lang="en-US" altLang="zh-CN" dirty="0"/>
              <a:t>on empty space on the Animator Controller Window.</a:t>
            </a:r>
          </a:p>
          <a:p>
            <a:pPr marL="514350" indent="-514350">
              <a:buFont typeface="+mj-lt"/>
              <a:buAutoNum type="arabicPeriod"/>
            </a:pPr>
            <a:r>
              <a:rPr lang="en-US" altLang="zh-CN" dirty="0"/>
              <a:t>Select Create State &gt; From New Blend Tree from the context menu that appears.</a:t>
            </a:r>
          </a:p>
          <a:p>
            <a:pPr marL="514350" indent="-514350">
              <a:buFont typeface="+mj-lt"/>
              <a:buAutoNum type="arabicPeriod"/>
            </a:pPr>
            <a:r>
              <a:rPr lang="en-US" altLang="zh-CN" dirty="0"/>
              <a:t>Double-click on the Blend Tree to enter the Blend Tree Graph.</a:t>
            </a:r>
          </a:p>
          <a:p>
            <a:r>
              <a:rPr lang="en-US" altLang="zh-CN" dirty="0"/>
              <a:t>The Animator Window now shows a graph of the entire Blend Tree while the Inspector shows the currently selected node and its immediate children.</a:t>
            </a:r>
          </a:p>
          <a:p>
            <a:endParaRPr lang="zh-CN" altLang="en-US" dirty="0"/>
          </a:p>
        </p:txBody>
      </p:sp>
    </p:spTree>
    <p:extLst>
      <p:ext uri="{BB962C8B-B14F-4D97-AF65-F5344CB8AC3E}">
        <p14:creationId xmlns:p14="http://schemas.microsoft.com/office/powerpoint/2010/main" val="347259386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20482" name="Picture 2" descr="The Animator Window shows a graph of the entire Blend Tree. To the left is a Blend Tree with only the root Blend Node (no child nodes have been added yet). To the right is a Blend Tree with a root Blend Node and three Animation Clips as child nod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 y="2132856"/>
            <a:ext cx="6191250" cy="1743075"/>
          </a:xfrm>
          <a:prstGeom prst="rect">
            <a:avLst/>
          </a:prstGeom>
          <a:noFill/>
          <a:extLst>
            <a:ext uri="{909E8E84-426E-40DD-AFC4-6F175D3DCCD1}">
              <a14:hiddenFill xmlns:a14="http://schemas.microsoft.com/office/drawing/2010/main">
                <a:solidFill>
                  <a:srgbClr val="FFFFFF"/>
                </a:solidFill>
              </a14:hiddenFill>
            </a:ext>
          </a:extLst>
        </p:spPr>
      </p:pic>
      <p:pic>
        <p:nvPicPr>
          <p:cNvPr id="20484" name="Picture 4" descr="A 2D Blendtree set up with five animation clips, being previewed in the inspecto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00192" y="-156061"/>
            <a:ext cx="2638425" cy="7429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489212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p:txBody>
          <a:bodyPr/>
          <a:lstStyle/>
          <a:p>
            <a:r>
              <a:rPr lang="en-US" altLang="zh-CN" b="1" dirty="0"/>
              <a:t>Performance and Optimization</a:t>
            </a:r>
            <a:endParaRPr lang="zh-CN" altLang="en-US" dirty="0"/>
          </a:p>
        </p:txBody>
      </p:sp>
      <p:sp>
        <p:nvSpPr>
          <p:cNvPr id="5" name="副标题 4"/>
          <p:cNvSpPr>
            <a:spLocks noGrp="1"/>
          </p:cNvSpPr>
          <p:nvPr>
            <p:ph type="subTitle" idx="1"/>
          </p:nvPr>
        </p:nvSpPr>
        <p:spPr/>
        <p:txBody>
          <a:bodyPr/>
          <a:lstStyle/>
          <a:p>
            <a:endParaRPr lang="zh-CN" altLang="en-US"/>
          </a:p>
        </p:txBody>
      </p:sp>
    </p:spTree>
    <p:extLst>
      <p:ext uri="{BB962C8B-B14F-4D97-AF65-F5344CB8AC3E}">
        <p14:creationId xmlns:p14="http://schemas.microsoft.com/office/powerpoint/2010/main" val="352491545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Number of Bones</a:t>
            </a:r>
            <a:endParaRPr lang="zh-CN" altLang="en-US" dirty="0"/>
          </a:p>
        </p:txBody>
      </p:sp>
      <p:sp>
        <p:nvSpPr>
          <p:cNvPr id="3" name="内容占位符 2"/>
          <p:cNvSpPr>
            <a:spLocks noGrp="1"/>
          </p:cNvSpPr>
          <p:nvPr>
            <p:ph idx="1"/>
          </p:nvPr>
        </p:nvSpPr>
        <p:spPr/>
        <p:txBody>
          <a:bodyPr>
            <a:normAutofit fontScale="77500" lnSpcReduction="20000"/>
          </a:bodyPr>
          <a:lstStyle/>
          <a:p>
            <a:r>
              <a:rPr lang="en-US" altLang="zh-CN" dirty="0"/>
              <a:t>In some cases you will need to create characters with a large number of bones, for example when you want a lot of customizable </a:t>
            </a:r>
            <a:r>
              <a:rPr lang="en-US" altLang="zh-CN" dirty="0" smtClean="0"/>
              <a:t>attachments</a:t>
            </a:r>
          </a:p>
          <a:p>
            <a:r>
              <a:rPr lang="en-US" altLang="zh-CN" dirty="0" smtClean="0"/>
              <a:t>These </a:t>
            </a:r>
            <a:r>
              <a:rPr lang="en-US" altLang="zh-CN" dirty="0"/>
              <a:t>extra bones will increase the size of the build, and you could expect to have a relative processing cost for each additional </a:t>
            </a:r>
            <a:r>
              <a:rPr lang="en-US" altLang="zh-CN" dirty="0" smtClean="0"/>
              <a:t>bone</a:t>
            </a:r>
          </a:p>
          <a:p>
            <a:r>
              <a:rPr lang="en-US" altLang="zh-CN" dirty="0" smtClean="0"/>
              <a:t>For </a:t>
            </a:r>
            <a:r>
              <a:rPr lang="en-US" altLang="zh-CN" dirty="0"/>
              <a:t>example, 15 additional bones on a rig that already has 30 bones will take 50% longer to solve in Generic </a:t>
            </a:r>
            <a:r>
              <a:rPr lang="en-US" altLang="zh-CN" dirty="0" smtClean="0"/>
              <a:t>mode</a:t>
            </a:r>
          </a:p>
          <a:p>
            <a:r>
              <a:rPr lang="en-US" altLang="zh-CN" dirty="0" smtClean="0"/>
              <a:t>When </a:t>
            </a:r>
            <a:r>
              <a:rPr lang="en-US" altLang="zh-CN" dirty="0"/>
              <a:t>you have no animations playing using the additional bones, the processing cost should be negligible. This cost will be even lower if their attachments are non existent or hidden.</a:t>
            </a:r>
            <a:endParaRPr lang="zh-CN" altLang="en-US" dirty="0"/>
          </a:p>
        </p:txBody>
      </p:sp>
    </p:spTree>
    <p:extLst>
      <p:ext uri="{BB962C8B-B14F-4D97-AF65-F5344CB8AC3E}">
        <p14:creationId xmlns:p14="http://schemas.microsoft.com/office/powerpoint/2010/main" val="42385132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Multiple Skinned Meshes</a:t>
            </a:r>
            <a:endParaRPr lang="zh-CN" altLang="en-US" dirty="0"/>
          </a:p>
        </p:txBody>
      </p:sp>
      <p:sp>
        <p:nvSpPr>
          <p:cNvPr id="3" name="内容占位符 2"/>
          <p:cNvSpPr>
            <a:spLocks noGrp="1"/>
          </p:cNvSpPr>
          <p:nvPr>
            <p:ph idx="1"/>
          </p:nvPr>
        </p:nvSpPr>
        <p:spPr/>
        <p:txBody>
          <a:bodyPr/>
          <a:lstStyle/>
          <a:p>
            <a:r>
              <a:rPr lang="en-US" altLang="zh-CN" dirty="0"/>
              <a:t>Combine skinned meshes whenever </a:t>
            </a:r>
            <a:r>
              <a:rPr lang="en-US" altLang="zh-CN" dirty="0" smtClean="0"/>
              <a:t>possible</a:t>
            </a:r>
          </a:p>
          <a:p>
            <a:r>
              <a:rPr lang="en-US" altLang="zh-CN" dirty="0" smtClean="0"/>
              <a:t>Splitting </a:t>
            </a:r>
            <a:r>
              <a:rPr lang="en-US" altLang="zh-CN" dirty="0"/>
              <a:t>a character into two </a:t>
            </a:r>
            <a:r>
              <a:rPr lang="en-US" altLang="zh-CN" dirty="0">
                <a:hlinkClick r:id="rId2"/>
              </a:rPr>
              <a:t>Skinned Mesh Renderers</a:t>
            </a:r>
            <a:r>
              <a:rPr lang="en-US" altLang="zh-CN" dirty="0"/>
              <a:t> is a bad idea with regard to </a:t>
            </a:r>
            <a:r>
              <a:rPr lang="en-US" altLang="zh-CN" dirty="0" smtClean="0"/>
              <a:t>performance</a:t>
            </a:r>
          </a:p>
          <a:p>
            <a:r>
              <a:rPr lang="en-US" altLang="zh-CN" dirty="0" smtClean="0"/>
              <a:t>It’s </a:t>
            </a:r>
            <a:r>
              <a:rPr lang="en-US" altLang="zh-CN" dirty="0"/>
              <a:t>better if your character has just one material, but there are some cases when you might require more materials.</a:t>
            </a:r>
            <a:endParaRPr lang="zh-CN" altLang="en-US" dirty="0"/>
          </a:p>
        </p:txBody>
      </p:sp>
    </p:spTree>
    <p:extLst>
      <p:ext uri="{BB962C8B-B14F-4D97-AF65-F5344CB8AC3E}">
        <p14:creationId xmlns:p14="http://schemas.microsoft.com/office/powerpoint/2010/main" val="64450018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b="1" dirty="0" smtClean="0"/>
              <a:t>Controllers</a:t>
            </a:r>
            <a:endParaRPr lang="zh-CN" altLang="en-US" dirty="0"/>
          </a:p>
        </p:txBody>
      </p:sp>
      <p:sp>
        <p:nvSpPr>
          <p:cNvPr id="3" name="内容占位符 2"/>
          <p:cNvSpPr>
            <a:spLocks noGrp="1"/>
          </p:cNvSpPr>
          <p:nvPr>
            <p:ph idx="1"/>
          </p:nvPr>
        </p:nvSpPr>
        <p:spPr/>
        <p:txBody>
          <a:bodyPr/>
          <a:lstStyle/>
          <a:p>
            <a:r>
              <a:rPr lang="en-US" altLang="zh-CN" dirty="0" smtClean="0"/>
              <a:t>The </a:t>
            </a:r>
            <a:r>
              <a:rPr lang="en-US" altLang="zh-CN" dirty="0">
                <a:hlinkClick r:id="rId2"/>
              </a:rPr>
              <a:t>Animator</a:t>
            </a:r>
            <a:r>
              <a:rPr lang="en-US" altLang="zh-CN" dirty="0"/>
              <a:t> doesn’t spend time processing when a </a:t>
            </a:r>
            <a:r>
              <a:rPr lang="en-US" altLang="zh-CN" dirty="0">
                <a:hlinkClick r:id="rId3"/>
              </a:rPr>
              <a:t>Controller</a:t>
            </a:r>
            <a:r>
              <a:rPr lang="en-US" altLang="zh-CN" dirty="0"/>
              <a:t> is not set to it.</a:t>
            </a:r>
          </a:p>
          <a:p>
            <a:endParaRPr lang="zh-CN" altLang="en-US" dirty="0"/>
          </a:p>
        </p:txBody>
      </p:sp>
    </p:spTree>
    <p:extLst>
      <p:ext uri="{BB962C8B-B14F-4D97-AF65-F5344CB8AC3E}">
        <p14:creationId xmlns:p14="http://schemas.microsoft.com/office/powerpoint/2010/main" val="240411354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b="1" dirty="0"/>
              <a:t>Simple </a:t>
            </a:r>
            <a:r>
              <a:rPr lang="en-US" altLang="zh-CN" b="1" dirty="0" smtClean="0"/>
              <a:t>Animation</a:t>
            </a:r>
            <a:endParaRPr lang="zh-CN" altLang="en-US" dirty="0"/>
          </a:p>
        </p:txBody>
      </p:sp>
      <p:sp>
        <p:nvSpPr>
          <p:cNvPr id="3" name="内容占位符 2"/>
          <p:cNvSpPr>
            <a:spLocks noGrp="1"/>
          </p:cNvSpPr>
          <p:nvPr>
            <p:ph idx="1"/>
          </p:nvPr>
        </p:nvSpPr>
        <p:spPr/>
        <p:txBody>
          <a:bodyPr>
            <a:normAutofit/>
          </a:bodyPr>
          <a:lstStyle/>
          <a:p>
            <a:r>
              <a:rPr lang="en-US" altLang="zh-CN" dirty="0" smtClean="0"/>
              <a:t>Playing </a:t>
            </a:r>
            <a:r>
              <a:rPr lang="en-US" altLang="zh-CN" dirty="0"/>
              <a:t>a single </a:t>
            </a:r>
            <a:r>
              <a:rPr lang="en-US" altLang="zh-CN" dirty="0">
                <a:hlinkClick r:id="rId2"/>
              </a:rPr>
              <a:t>Animation Clip</a:t>
            </a:r>
            <a:r>
              <a:rPr lang="en-US" altLang="zh-CN" dirty="0"/>
              <a:t> with no blending can make </a:t>
            </a:r>
            <a:r>
              <a:rPr lang="en-US" altLang="zh-CN" dirty="0" err="1"/>
              <a:t>Mecanim</a:t>
            </a:r>
            <a:r>
              <a:rPr lang="en-US" altLang="zh-CN" dirty="0"/>
              <a:t> slower than the </a:t>
            </a:r>
            <a:r>
              <a:rPr lang="en-US" altLang="zh-CN" dirty="0">
                <a:hlinkClick r:id="rId3"/>
              </a:rPr>
              <a:t>legacy animation system</a:t>
            </a:r>
            <a:r>
              <a:rPr lang="en-US" altLang="zh-CN" dirty="0" smtClean="0"/>
              <a:t>.</a:t>
            </a:r>
          </a:p>
          <a:p>
            <a:r>
              <a:rPr lang="en-US" altLang="zh-CN" dirty="0" smtClean="0"/>
              <a:t>The </a:t>
            </a:r>
            <a:r>
              <a:rPr lang="en-US" altLang="zh-CN" dirty="0" err="1"/>
              <a:t>Mecanim</a:t>
            </a:r>
            <a:r>
              <a:rPr lang="en-US" altLang="zh-CN" dirty="0"/>
              <a:t> layout is optimized for animation blending and more complex setups.</a:t>
            </a:r>
          </a:p>
          <a:p>
            <a:endParaRPr lang="zh-CN" altLang="en-US" dirty="0"/>
          </a:p>
        </p:txBody>
      </p:sp>
    </p:spTree>
    <p:extLst>
      <p:ext uri="{BB962C8B-B14F-4D97-AF65-F5344CB8AC3E}">
        <p14:creationId xmlns:p14="http://schemas.microsoft.com/office/powerpoint/2010/main" val="293584642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b="1" dirty="0"/>
              <a:t>Scale </a:t>
            </a:r>
            <a:r>
              <a:rPr lang="en-US" altLang="zh-CN" b="1" dirty="0" smtClean="0"/>
              <a:t>Curves</a:t>
            </a:r>
            <a:endParaRPr lang="zh-CN" altLang="en-US" dirty="0"/>
          </a:p>
        </p:txBody>
      </p:sp>
      <p:sp>
        <p:nvSpPr>
          <p:cNvPr id="3" name="内容占位符 2"/>
          <p:cNvSpPr>
            <a:spLocks noGrp="1"/>
          </p:cNvSpPr>
          <p:nvPr>
            <p:ph idx="1"/>
          </p:nvPr>
        </p:nvSpPr>
        <p:spPr/>
        <p:txBody>
          <a:bodyPr>
            <a:normAutofit/>
          </a:bodyPr>
          <a:lstStyle/>
          <a:p>
            <a:r>
              <a:rPr lang="en-US" altLang="zh-CN" dirty="0" smtClean="0"/>
              <a:t>Animating </a:t>
            </a:r>
            <a:r>
              <a:rPr lang="en-US" altLang="zh-CN" dirty="0"/>
              <a:t>scale curves is more expensive than animating translation and rotation curves. To improve performance, avoid scale animations. </a:t>
            </a:r>
          </a:p>
          <a:p>
            <a:r>
              <a:rPr lang="en-US" altLang="zh-CN" b="1" dirty="0"/>
              <a:t>Note:</a:t>
            </a:r>
            <a:r>
              <a:rPr lang="en-US" altLang="zh-CN" dirty="0"/>
              <a:t> This does not apply to constant curves (curves that have the same value for the length of the </a:t>
            </a:r>
            <a:r>
              <a:rPr lang="en-US" altLang="zh-CN" dirty="0">
                <a:hlinkClick r:id="rId2"/>
              </a:rPr>
              <a:t>Animation Clip</a:t>
            </a:r>
            <a:r>
              <a:rPr lang="en-US" altLang="zh-CN" dirty="0"/>
              <a:t> ). Constant curves are optimized, and are less expensive that normal curves.</a:t>
            </a:r>
          </a:p>
          <a:p>
            <a:endParaRPr lang="zh-CN" altLang="en-US" dirty="0"/>
          </a:p>
        </p:txBody>
      </p:sp>
    </p:spTree>
    <p:extLst>
      <p:ext uri="{BB962C8B-B14F-4D97-AF65-F5344CB8AC3E}">
        <p14:creationId xmlns:p14="http://schemas.microsoft.com/office/powerpoint/2010/main" val="314621911"/>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1172</TotalTime>
  <Words>7020</Words>
  <Application>Microsoft Office PowerPoint</Application>
  <PresentationFormat>全屏显示(4:3)</PresentationFormat>
  <Paragraphs>616</Paragraphs>
  <Slides>152</Slides>
  <Notes>5</Notes>
  <HiddenSlides>0</HiddenSlides>
  <MMClips>0</MMClips>
  <ScaleCrop>false</ScaleCrop>
  <HeadingPairs>
    <vt:vector size="4" baseType="variant">
      <vt:variant>
        <vt:lpstr>主题</vt:lpstr>
      </vt:variant>
      <vt:variant>
        <vt:i4>1</vt:i4>
      </vt:variant>
      <vt:variant>
        <vt:lpstr>幻灯片标题</vt:lpstr>
      </vt:variant>
      <vt:variant>
        <vt:i4>152</vt:i4>
      </vt:variant>
    </vt:vector>
  </HeadingPairs>
  <TitlesOfParts>
    <vt:vector size="153" baseType="lpstr">
      <vt:lpstr>Office 主题</vt:lpstr>
      <vt:lpstr>Unity务实精讲</vt:lpstr>
      <vt:lpstr>目录</vt:lpstr>
      <vt:lpstr>目录</vt:lpstr>
      <vt:lpstr>Uses of Cookies</vt:lpstr>
      <vt:lpstr>Shadows</vt:lpstr>
      <vt:lpstr>Shadow Cascades</vt:lpstr>
      <vt:lpstr>全局光照</vt:lpstr>
      <vt:lpstr>目录</vt:lpstr>
      <vt:lpstr>使用多个摄像机</vt:lpstr>
      <vt:lpstr>Perspective and orthographic cameras</vt:lpstr>
      <vt:lpstr>Dolly Zoom (AKA the “Trombone” Effect)</vt:lpstr>
      <vt:lpstr>Raycasting</vt:lpstr>
      <vt:lpstr>Occlusion Culling</vt:lpstr>
      <vt:lpstr>PowerPoint 演示文稿</vt:lpstr>
      <vt:lpstr>PowerPoint 演示文稿</vt:lpstr>
      <vt:lpstr>目录</vt:lpstr>
      <vt:lpstr>Materials And Shaders</vt:lpstr>
      <vt:lpstr>Built-in Shaders</vt:lpstr>
      <vt:lpstr>PowerPoint 演示文稿</vt:lpstr>
      <vt:lpstr>Normal map </vt:lpstr>
      <vt:lpstr>PowerPoint 演示文稿</vt:lpstr>
      <vt:lpstr>Normal Maps and Height Maps</vt:lpstr>
      <vt:lpstr>Reflection probes</vt:lpstr>
      <vt:lpstr>PowerPoint 演示文稿</vt:lpstr>
      <vt:lpstr>PowerPoint 演示文稿</vt:lpstr>
      <vt:lpstr>Image Effect</vt:lpstr>
      <vt:lpstr>PowerPoint 演示文稿</vt:lpstr>
      <vt:lpstr>目录</vt:lpstr>
      <vt:lpstr>PowerPoint 演示文稿</vt:lpstr>
      <vt:lpstr>目录</vt:lpstr>
      <vt:lpstr>Rigidbody</vt:lpstr>
      <vt:lpstr>Collider</vt:lpstr>
      <vt:lpstr>Joints</vt:lpstr>
      <vt:lpstr>Character Controllers</vt:lpstr>
      <vt:lpstr>PowerPoint 演示文稿</vt:lpstr>
      <vt:lpstr>Cloth</vt:lpstr>
      <vt:lpstr>Ragdoll</vt:lpstr>
      <vt:lpstr>目录</vt:lpstr>
      <vt:lpstr>PowerPoint 演示文稿</vt:lpstr>
      <vt:lpstr>Animation Clip</vt:lpstr>
      <vt:lpstr>Avatar</vt:lpstr>
      <vt:lpstr>Humanoid animations</vt:lpstr>
      <vt:lpstr>PowerPoint 演示文稿</vt:lpstr>
      <vt:lpstr>Non-humanoid animations</vt:lpstr>
      <vt:lpstr>Animation workflow</vt:lpstr>
      <vt:lpstr>PowerPoint 演示文稿</vt:lpstr>
      <vt:lpstr>PowerPoint 演示文稿</vt:lpstr>
      <vt:lpstr>Animating objects and properties in Unity using Mecanim</vt:lpstr>
      <vt:lpstr>Set  up animation</vt:lpstr>
      <vt:lpstr>Masking Imported Clips</vt:lpstr>
      <vt:lpstr>PowerPoint 演示文稿</vt:lpstr>
      <vt:lpstr>Animation Curves on Imported Clips</vt:lpstr>
      <vt:lpstr>PowerPoint 演示文稿</vt:lpstr>
      <vt:lpstr>PowerPoint 演示文稿</vt:lpstr>
      <vt:lpstr>Animation Curves and Animator Controller parameters</vt:lpstr>
      <vt:lpstr>Animation Events on Imported Clips</vt:lpstr>
      <vt:lpstr>PowerPoint 演示文稿</vt:lpstr>
      <vt:lpstr>PowerPoint 演示文稿</vt:lpstr>
      <vt:lpstr>Animator Controllers</vt:lpstr>
      <vt:lpstr>PowerPoint 演示文稿</vt:lpstr>
      <vt:lpstr>Animation State Machines</vt:lpstr>
      <vt:lpstr>Animation Parameters</vt:lpstr>
      <vt:lpstr>PowerPoint 演示文稿</vt:lpstr>
      <vt:lpstr>State Machine Transitions</vt:lpstr>
      <vt:lpstr>State Machine Behaviours</vt:lpstr>
      <vt:lpstr>PowerPoint 演示文稿</vt:lpstr>
      <vt:lpstr>Sub-State Machines</vt:lpstr>
      <vt:lpstr>PowerPoint 演示文稿</vt:lpstr>
      <vt:lpstr>Animation Layers</vt:lpstr>
      <vt:lpstr>PowerPoint 演示文稿</vt:lpstr>
      <vt:lpstr>Animation Layer syncing</vt:lpstr>
      <vt:lpstr>PowerPoint 演示文稿</vt:lpstr>
      <vt:lpstr>Solo and Mute functionality</vt:lpstr>
      <vt:lpstr>PowerPoint 演示文稿</vt:lpstr>
      <vt:lpstr>Target Matching</vt:lpstr>
      <vt:lpstr>PowerPoint 演示文稿</vt:lpstr>
      <vt:lpstr>PowerPoint 演示文稿</vt:lpstr>
      <vt:lpstr>PowerPoint 演示文稿</vt:lpstr>
      <vt:lpstr>Inverse Kinematics</vt:lpstr>
      <vt:lpstr>PowerPoint 演示文稿</vt:lpstr>
      <vt:lpstr>PowerPoint 演示文稿</vt:lpstr>
      <vt:lpstr>PowerPoint 演示文稿</vt:lpstr>
      <vt:lpstr>PowerPoint 演示文稿</vt:lpstr>
      <vt:lpstr>PowerPoint 演示文稿</vt:lpstr>
      <vt:lpstr>Scripting Root Motion for “in-place” humanoid animations</vt:lpstr>
      <vt:lpstr>PowerPoint 演示文稿</vt:lpstr>
      <vt:lpstr>PowerPoint 演示文稿</vt:lpstr>
      <vt:lpstr>PowerPoint 演示文稿</vt:lpstr>
      <vt:lpstr>PowerPoint 演示文稿</vt:lpstr>
      <vt:lpstr>Blend Trees</vt:lpstr>
      <vt:lpstr>PowerPoint 演示文稿</vt:lpstr>
      <vt:lpstr>Using Blend Trees</vt:lpstr>
      <vt:lpstr>PowerPoint 演示文稿</vt:lpstr>
      <vt:lpstr>Performance and Optimization</vt:lpstr>
      <vt:lpstr>Number of Bones</vt:lpstr>
      <vt:lpstr>Multiple Skinned Meshes</vt:lpstr>
      <vt:lpstr>Controllers</vt:lpstr>
      <vt:lpstr>Simple Animation</vt:lpstr>
      <vt:lpstr>Scale Curves</vt:lpstr>
      <vt:lpstr>Layers</vt:lpstr>
      <vt:lpstr>Humanoid vs. Generic Modes</vt:lpstr>
      <vt:lpstr>Mecanim Scene</vt:lpstr>
      <vt:lpstr>Runtime Optimizations</vt:lpstr>
      <vt:lpstr>目录</vt:lpstr>
      <vt:lpstr>PowerPoint 演示文稿</vt:lpstr>
      <vt:lpstr>PowerPoint 演示文稿</vt:lpstr>
      <vt:lpstr>Walkable Areas</vt:lpstr>
      <vt:lpstr>Finding Paths</vt:lpstr>
      <vt:lpstr>Following the Path</vt:lpstr>
      <vt:lpstr>Avoiding Obstacles</vt:lpstr>
      <vt:lpstr>Describing Off-mesh Links</vt:lpstr>
      <vt:lpstr>Building a NavMesh</vt:lpstr>
      <vt:lpstr>PowerPoint 演示文稿</vt:lpstr>
      <vt:lpstr>Creating a NavMesh Agent</vt:lpstr>
      <vt:lpstr>PowerPoint 演示文稿</vt:lpstr>
      <vt:lpstr>Creating an Off-mesh Link</vt:lpstr>
      <vt:lpstr>Building Height Mesh for Accurate Character Placement</vt:lpstr>
      <vt:lpstr>Navigation Areas and Costs</vt:lpstr>
      <vt:lpstr>PowerPoint 演示文稿</vt:lpstr>
      <vt:lpstr>Area Types</vt:lpstr>
      <vt:lpstr>Area Mask</vt:lpstr>
      <vt:lpstr>Loading Multiple NavMeshes using Additive Loading</vt:lpstr>
      <vt:lpstr>Using NavMesh Agent with Other Components</vt:lpstr>
      <vt:lpstr>NavMesh Agent and Physics</vt:lpstr>
      <vt:lpstr>NavMesh Agent and Animator</vt:lpstr>
      <vt:lpstr>NavMesh Agent and NavMesh Obstacle</vt:lpstr>
      <vt:lpstr>NavMesh Obstacle and Physics</vt:lpstr>
      <vt:lpstr>目录</vt:lpstr>
      <vt:lpstr>Intro</vt:lpstr>
      <vt:lpstr>Networking overview</vt:lpstr>
      <vt:lpstr>PowerPoint 演示文稿</vt:lpstr>
      <vt:lpstr>Server and Host</vt:lpstr>
      <vt:lpstr>PowerPoint 演示文稿</vt:lpstr>
      <vt:lpstr>Getting Started with NetworkManager</vt:lpstr>
      <vt:lpstr>PowerPoint 演示文稿</vt:lpstr>
      <vt:lpstr>PowerPoint 演示文稿</vt:lpstr>
      <vt:lpstr>Game State Management</vt:lpstr>
      <vt:lpstr>PowerPoint 演示文稿</vt:lpstr>
      <vt:lpstr>Spawning Management</vt:lpstr>
      <vt:lpstr>PowerPoint 演示文稿</vt:lpstr>
      <vt:lpstr>Matchmaking</vt:lpstr>
      <vt:lpstr>PowerPoint 演示文稿</vt:lpstr>
      <vt:lpstr>PowerPoint 演示文稿</vt:lpstr>
      <vt:lpstr>Basic Player Game State</vt:lpstr>
      <vt:lpstr>Networked Actions</vt:lpstr>
      <vt:lpstr>Non-Player Objects</vt:lpstr>
      <vt:lpstr>Spawners</vt:lpstr>
      <vt:lpstr>Spawn Positions for players</vt:lpstr>
      <vt:lpstr>改造一个游戏为多人联网</vt:lpstr>
      <vt:lpstr>实时生成物体</vt:lpstr>
      <vt:lpstr>目录</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Unity务实精讲</dc:title>
  <dc:creator>HL H</dc:creator>
  <cp:lastModifiedBy>HL H</cp:lastModifiedBy>
  <cp:revision>106</cp:revision>
  <dcterms:created xsi:type="dcterms:W3CDTF">2015-12-14T08:23:20Z</dcterms:created>
  <dcterms:modified xsi:type="dcterms:W3CDTF">2015-12-21T00:41:17Z</dcterms:modified>
</cp:coreProperties>
</file>